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325" r:id="rId3"/>
    <p:sldId id="273" r:id="rId4"/>
    <p:sldId id="320" r:id="rId5"/>
    <p:sldId id="326" r:id="rId6"/>
    <p:sldId id="317" r:id="rId7"/>
    <p:sldId id="321" r:id="rId8"/>
    <p:sldId id="318" r:id="rId9"/>
    <p:sldId id="307" r:id="rId10"/>
    <p:sldId id="306" r:id="rId11"/>
    <p:sldId id="311" r:id="rId12"/>
    <p:sldId id="319" r:id="rId13"/>
    <p:sldId id="322" r:id="rId14"/>
    <p:sldId id="308" r:id="rId15"/>
    <p:sldId id="309" r:id="rId16"/>
    <p:sldId id="310" r:id="rId17"/>
    <p:sldId id="293" r:id="rId18"/>
    <p:sldId id="313" r:id="rId19"/>
    <p:sldId id="314" r:id="rId20"/>
    <p:sldId id="323" r:id="rId21"/>
    <p:sldId id="298" r:id="rId22"/>
    <p:sldId id="269" r:id="rId23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730" userDrawn="1">
          <p15:clr>
            <a:srgbClr val="A4A3A4"/>
          </p15:clr>
        </p15:guide>
        <p15:guide id="2" pos="7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C6B"/>
    <a:srgbClr val="003A5D"/>
    <a:srgbClr val="FFFFFF"/>
    <a:srgbClr val="DFCC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808A8F-95A7-4009-A23C-D8E46B71AACA}" v="3" dt="2026-05-26T02:26:17.01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450" autoAdjust="0"/>
  </p:normalViewPr>
  <p:slideViewPr>
    <p:cSldViewPr snapToGrid="0">
      <p:cViewPr varScale="1">
        <p:scale>
          <a:sx n="53" d="100"/>
          <a:sy n="53" d="100"/>
        </p:scale>
        <p:origin x="1500" y="90"/>
      </p:cViewPr>
      <p:guideLst>
        <p:guide orient="horz" pos="730"/>
        <p:guide pos="7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6T12:43:48.2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6T12:43:48.9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24575,'7'0'0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6T12:43:49.4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6T12:43:49.8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27 24575,'0'-7'0,"7"-3"0,2 0-8191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597A2-F4C0-47BC-A693-8881A7637C97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0C7A2-869F-45D6-8F17-3B9B9769D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4430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FI" dirty="0"/>
              <a:t>52-24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C7A2-869F-45D6-8F17-3B9B9769DD4B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574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C7A2-869F-45D6-8F17-3B9B9769DD4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2274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C7A2-869F-45D6-8F17-3B9B9769DD4B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033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lehti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1ABEFDD9-9827-59AC-1EC4-D244CE598EE6}"/>
              </a:ext>
            </a:extLst>
          </p:cNvPr>
          <p:cNvSpPr/>
          <p:nvPr userDrawn="1"/>
        </p:nvSpPr>
        <p:spPr>
          <a:xfrm>
            <a:off x="17777279" y="1190493"/>
            <a:ext cx="1105535" cy="1105535"/>
          </a:xfrm>
          <a:custGeom>
            <a:avLst/>
            <a:gdLst/>
            <a:ahLst/>
            <a:cxnLst/>
            <a:rect l="l" t="t" r="r" b="b"/>
            <a:pathLst>
              <a:path w="1105534" h="1105535">
                <a:moveTo>
                  <a:pt x="1104919" y="0"/>
                </a:moveTo>
                <a:lnTo>
                  <a:pt x="702313" y="0"/>
                </a:lnTo>
                <a:lnTo>
                  <a:pt x="702313" y="420887"/>
                </a:lnTo>
                <a:lnTo>
                  <a:pt x="281425" y="0"/>
                </a:lnTo>
                <a:lnTo>
                  <a:pt x="0" y="281425"/>
                </a:lnTo>
                <a:lnTo>
                  <a:pt x="430395" y="711821"/>
                </a:lnTo>
                <a:lnTo>
                  <a:pt x="0" y="711821"/>
                </a:lnTo>
                <a:lnTo>
                  <a:pt x="0" y="1104908"/>
                </a:lnTo>
                <a:lnTo>
                  <a:pt x="716679" y="1104908"/>
                </a:lnTo>
                <a:lnTo>
                  <a:pt x="765378" y="1101883"/>
                </a:lnTo>
                <a:lnTo>
                  <a:pt x="812272" y="1093051"/>
                </a:lnTo>
                <a:lnTo>
                  <a:pt x="856997" y="1078776"/>
                </a:lnTo>
                <a:lnTo>
                  <a:pt x="899190" y="1059421"/>
                </a:lnTo>
                <a:lnTo>
                  <a:pt x="938486" y="1035350"/>
                </a:lnTo>
                <a:lnTo>
                  <a:pt x="974522" y="1006928"/>
                </a:lnTo>
                <a:lnTo>
                  <a:pt x="1006934" y="974517"/>
                </a:lnTo>
                <a:lnTo>
                  <a:pt x="1035357" y="938483"/>
                </a:lnTo>
                <a:lnTo>
                  <a:pt x="1059429" y="899187"/>
                </a:lnTo>
                <a:lnTo>
                  <a:pt x="1078785" y="856996"/>
                </a:lnTo>
                <a:lnTo>
                  <a:pt x="1093061" y="812271"/>
                </a:lnTo>
                <a:lnTo>
                  <a:pt x="1101894" y="765378"/>
                </a:lnTo>
                <a:lnTo>
                  <a:pt x="1104919" y="716679"/>
                </a:lnTo>
                <a:lnTo>
                  <a:pt x="1104919" y="0"/>
                </a:lnTo>
                <a:close/>
              </a:path>
            </a:pathLst>
          </a:custGeom>
          <a:solidFill>
            <a:srgbClr val="F0EB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2"/>
              </a:solidFill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5991FAFD-F6A4-1704-496A-1C9BBA62C99F}"/>
              </a:ext>
            </a:extLst>
          </p:cNvPr>
          <p:cNvSpPr/>
          <p:nvPr userDrawn="1"/>
        </p:nvSpPr>
        <p:spPr>
          <a:xfrm>
            <a:off x="8278969" y="4053073"/>
            <a:ext cx="11825131" cy="7255642"/>
          </a:xfrm>
          <a:custGeom>
            <a:avLst/>
            <a:gdLst>
              <a:gd name="csX0" fmla="*/ 9662777 w 11825131"/>
              <a:gd name="csY0" fmla="*/ 905204 h 7255642"/>
              <a:gd name="csX1" fmla="*/ 9626803 w 11825131"/>
              <a:gd name="csY1" fmla="*/ 912319 h 7255642"/>
              <a:gd name="csX2" fmla="*/ 9605557 w 11825131"/>
              <a:gd name="csY2" fmla="*/ 921578 h 7255642"/>
              <a:gd name="csX3" fmla="*/ 9393231 w 11825131"/>
              <a:gd name="csY3" fmla="*/ 1694004 h 7255642"/>
              <a:gd name="csX4" fmla="*/ 10001729 w 11825131"/>
              <a:gd name="csY4" fmla="*/ 3847140 h 7255642"/>
              <a:gd name="csX5" fmla="*/ 10209899 w 11825131"/>
              <a:gd name="csY5" fmla="*/ 4070521 h 7255642"/>
              <a:gd name="csX6" fmla="*/ 10209823 w 11825131"/>
              <a:gd name="csY6" fmla="*/ 4070373 h 7255642"/>
              <a:gd name="csX7" fmla="*/ 10305111 w 11825131"/>
              <a:gd name="csY7" fmla="*/ 3523001 h 7255642"/>
              <a:gd name="csX8" fmla="*/ 10220675 w 11825131"/>
              <a:gd name="csY8" fmla="*/ 1685935 h 7255642"/>
              <a:gd name="csX9" fmla="*/ 9959477 w 11825131"/>
              <a:gd name="csY9" fmla="*/ 1053584 h 7255642"/>
              <a:gd name="csX10" fmla="*/ 9662777 w 11825131"/>
              <a:gd name="csY10" fmla="*/ 905204 h 7255642"/>
              <a:gd name="csX11" fmla="*/ 9677415 w 11825131"/>
              <a:gd name="csY11" fmla="*/ 1 h 7255642"/>
              <a:gd name="csX12" fmla="*/ 10643539 w 11825131"/>
              <a:gd name="csY12" fmla="*/ 458190 h 7255642"/>
              <a:gd name="csX13" fmla="*/ 11105769 w 11825131"/>
              <a:gd name="csY13" fmla="*/ 1488874 h 7255642"/>
              <a:gd name="csX14" fmla="*/ 11204839 w 11825131"/>
              <a:gd name="csY14" fmla="*/ 3632170 h 7255642"/>
              <a:gd name="csX15" fmla="*/ 11039713 w 11825131"/>
              <a:gd name="csY15" fmla="*/ 4489881 h 7255642"/>
              <a:gd name="csX16" fmla="*/ 11720211 w 11825131"/>
              <a:gd name="csY16" fmla="*/ 4416955 h 7255642"/>
              <a:gd name="csX17" fmla="*/ 11820829 w 11825131"/>
              <a:gd name="csY17" fmla="*/ 4364114 h 7255642"/>
              <a:gd name="csX18" fmla="*/ 11825131 w 11825131"/>
              <a:gd name="csY18" fmla="*/ 4361270 h 7255642"/>
              <a:gd name="csX19" fmla="*/ 11825131 w 11825131"/>
              <a:gd name="csY19" fmla="*/ 5338525 h 7255642"/>
              <a:gd name="csX20" fmla="*/ 11780449 w 11825131"/>
              <a:gd name="csY20" fmla="*/ 5352202 h 7255642"/>
              <a:gd name="csX21" fmla="*/ 10743549 w 11825131"/>
              <a:gd name="csY21" fmla="*/ 5352349 h 7255642"/>
              <a:gd name="csX22" fmla="*/ 10587999 w 11825131"/>
              <a:gd name="csY22" fmla="*/ 5688591 h 7255642"/>
              <a:gd name="csX23" fmla="*/ 9656591 w 11825131"/>
              <a:gd name="csY23" fmla="*/ 6761442 h 7255642"/>
              <a:gd name="csX24" fmla="*/ 9645913 w 11825131"/>
              <a:gd name="csY24" fmla="*/ 6767045 h 7255642"/>
              <a:gd name="csX25" fmla="*/ 8458038 w 11825131"/>
              <a:gd name="csY25" fmla="*/ 6899651 h 7255642"/>
              <a:gd name="csX26" fmla="*/ 7437653 w 11825131"/>
              <a:gd name="csY26" fmla="*/ 6357158 h 7255642"/>
              <a:gd name="csX27" fmla="*/ 6702463 w 11825131"/>
              <a:gd name="csY27" fmla="*/ 5354912 h 7255642"/>
              <a:gd name="csX28" fmla="*/ 6001455 w 11825131"/>
              <a:gd name="csY28" fmla="*/ 5576579 h 7255642"/>
              <a:gd name="csX29" fmla="*/ 5241947 w 11825131"/>
              <a:gd name="csY29" fmla="*/ 5004249 h 7255642"/>
              <a:gd name="csX30" fmla="*/ 5086431 w 11825131"/>
              <a:gd name="csY30" fmla="*/ 4436693 h 7255642"/>
              <a:gd name="csX31" fmla="*/ 4647896 w 11825131"/>
              <a:gd name="csY31" fmla="*/ 5342896 h 7255642"/>
              <a:gd name="csX32" fmla="*/ 4255434 w 11825131"/>
              <a:gd name="csY32" fmla="*/ 5797201 h 7255642"/>
              <a:gd name="csX33" fmla="*/ 4106126 w 11825131"/>
              <a:gd name="csY33" fmla="*/ 5854390 h 7255642"/>
              <a:gd name="csX34" fmla="*/ 3566130 w 11825131"/>
              <a:gd name="csY34" fmla="*/ 5763567 h 7255642"/>
              <a:gd name="csX35" fmla="*/ 3139088 w 11825131"/>
              <a:gd name="csY35" fmla="*/ 4996806 h 7255642"/>
              <a:gd name="csX36" fmla="*/ 2959970 w 11825131"/>
              <a:gd name="csY36" fmla="*/ 3827600 h 7255642"/>
              <a:gd name="csX37" fmla="*/ 1434752 w 11825131"/>
              <a:gd name="csY37" fmla="*/ 6861009 h 7255642"/>
              <a:gd name="csX38" fmla="*/ 1149347 w 11825131"/>
              <a:gd name="csY38" fmla="*/ 7255642 h 7255642"/>
              <a:gd name="csX39" fmla="*/ 0 w 11825131"/>
              <a:gd name="csY39" fmla="*/ 7255642 h 7255642"/>
              <a:gd name="csX40" fmla="*/ 92651 w 11825131"/>
              <a:gd name="csY40" fmla="*/ 7146528 h 7255642"/>
              <a:gd name="csX41" fmla="*/ 2615415 w 11825131"/>
              <a:gd name="csY41" fmla="*/ 1443879 h 7255642"/>
              <a:gd name="csX42" fmla="*/ 3062370 w 11825131"/>
              <a:gd name="csY42" fmla="*/ 1056310 h 7255642"/>
              <a:gd name="csX43" fmla="*/ 3511677 w 11825131"/>
              <a:gd name="csY43" fmla="*/ 1439721 h 7255642"/>
              <a:gd name="csX44" fmla="*/ 3997328 w 11825131"/>
              <a:gd name="csY44" fmla="*/ 4609030 h 7255642"/>
              <a:gd name="csX45" fmla="*/ 4769416 w 11825131"/>
              <a:gd name="csY45" fmla="*/ 3013656 h 7255642"/>
              <a:gd name="csX46" fmla="*/ 5042553 w 11825131"/>
              <a:gd name="csY46" fmla="*/ 2778245 h 7255642"/>
              <a:gd name="csX47" fmla="*/ 5401004 w 11825131"/>
              <a:gd name="csY47" fmla="*/ 2816137 h 7255642"/>
              <a:gd name="csX48" fmla="*/ 5912878 w 11825131"/>
              <a:gd name="csY48" fmla="*/ 3541978 h 7255642"/>
              <a:gd name="csX49" fmla="*/ 5979812 w 11825131"/>
              <a:gd name="csY49" fmla="*/ 4222260 h 7255642"/>
              <a:gd name="csX50" fmla="*/ 6100147 w 11825131"/>
              <a:gd name="csY50" fmla="*/ 4674442 h 7255642"/>
              <a:gd name="csX51" fmla="*/ 6374072 w 11825131"/>
              <a:gd name="csY51" fmla="*/ 4276853 h 7255642"/>
              <a:gd name="csX52" fmla="*/ 6789752 w 11825131"/>
              <a:gd name="csY52" fmla="*/ 4011019 h 7255642"/>
              <a:gd name="csX53" fmla="*/ 7201675 w 11825131"/>
              <a:gd name="csY53" fmla="*/ 4281347 h 7255642"/>
              <a:gd name="csX54" fmla="*/ 8052992 w 11825131"/>
              <a:gd name="csY54" fmla="*/ 5690981 h 7255642"/>
              <a:gd name="csX55" fmla="*/ 9225933 w 11825131"/>
              <a:gd name="csY55" fmla="*/ 5965434 h 7255642"/>
              <a:gd name="csX56" fmla="*/ 9230235 w 11825131"/>
              <a:gd name="csY56" fmla="*/ 5963178 h 7255642"/>
              <a:gd name="csX57" fmla="*/ 9777137 w 11825131"/>
              <a:gd name="csY57" fmla="*/ 5285527 h 7255642"/>
              <a:gd name="csX58" fmla="*/ 9915037 w 11825131"/>
              <a:gd name="csY58" fmla="*/ 4986669 h 7255642"/>
              <a:gd name="csX59" fmla="*/ 9284319 w 11825131"/>
              <a:gd name="csY59" fmla="*/ 4401323 h 7255642"/>
              <a:gd name="csX60" fmla="*/ 8487423 w 11825131"/>
              <a:gd name="csY60" fmla="*/ 1720346 h 7255642"/>
              <a:gd name="csX61" fmla="*/ 8608395 w 11825131"/>
              <a:gd name="csY61" fmla="*/ 824265 h 7255642"/>
              <a:gd name="csX62" fmla="*/ 9334831 w 11825131"/>
              <a:gd name="csY62" fmla="*/ 55822 h 7255642"/>
              <a:gd name="csX63" fmla="*/ 9677415 w 11825131"/>
              <a:gd name="csY63" fmla="*/ 1 h 725564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</a:cxnLst>
            <a:rect l="l" t="t" r="r" b="b"/>
            <a:pathLst>
              <a:path w="11825131" h="7255642">
                <a:moveTo>
                  <a:pt x="9662777" y="905204"/>
                </a:moveTo>
                <a:cubicBezTo>
                  <a:pt x="9649993" y="906172"/>
                  <a:pt x="9637927" y="908512"/>
                  <a:pt x="9626803" y="912319"/>
                </a:cubicBezTo>
                <a:cubicBezTo>
                  <a:pt x="9619585" y="914785"/>
                  <a:pt x="9612529" y="917920"/>
                  <a:pt x="9605557" y="921578"/>
                </a:cubicBezTo>
                <a:cubicBezTo>
                  <a:pt x="9466877" y="994333"/>
                  <a:pt x="9382237" y="1298092"/>
                  <a:pt x="9393231" y="1694004"/>
                </a:cubicBezTo>
                <a:cubicBezTo>
                  <a:pt x="9419517" y="2647606"/>
                  <a:pt x="9618553" y="3351832"/>
                  <a:pt x="10001729" y="3847140"/>
                </a:cubicBezTo>
                <a:cubicBezTo>
                  <a:pt x="10063351" y="3926746"/>
                  <a:pt x="10133353" y="4001766"/>
                  <a:pt x="10209899" y="4070521"/>
                </a:cubicBezTo>
                <a:lnTo>
                  <a:pt x="10209823" y="4070373"/>
                </a:lnTo>
                <a:cubicBezTo>
                  <a:pt x="10250423" y="3890704"/>
                  <a:pt x="10282283" y="3708071"/>
                  <a:pt x="10305111" y="3523001"/>
                </a:cubicBezTo>
                <a:cubicBezTo>
                  <a:pt x="10381649" y="2902036"/>
                  <a:pt x="10353247" y="2284026"/>
                  <a:pt x="10220675" y="1685935"/>
                </a:cubicBezTo>
                <a:cubicBezTo>
                  <a:pt x="10171615" y="1465154"/>
                  <a:pt x="10102357" y="1217406"/>
                  <a:pt x="9959477" y="1053584"/>
                </a:cubicBezTo>
                <a:cubicBezTo>
                  <a:pt x="9876845" y="958857"/>
                  <a:pt x="9752255" y="898427"/>
                  <a:pt x="9662777" y="905204"/>
                </a:cubicBezTo>
                <a:close/>
                <a:moveTo>
                  <a:pt x="9677415" y="1"/>
                </a:moveTo>
                <a:cubicBezTo>
                  <a:pt x="10027485" y="209"/>
                  <a:pt x="10387383" y="164613"/>
                  <a:pt x="10643539" y="458190"/>
                </a:cubicBezTo>
                <a:cubicBezTo>
                  <a:pt x="10921339" y="776796"/>
                  <a:pt x="11036573" y="1176349"/>
                  <a:pt x="11105769" y="1488874"/>
                </a:cubicBezTo>
                <a:cubicBezTo>
                  <a:pt x="11260743" y="2187713"/>
                  <a:pt x="11294067" y="2908845"/>
                  <a:pt x="11204839" y="3632170"/>
                </a:cubicBezTo>
                <a:cubicBezTo>
                  <a:pt x="11168947" y="3923568"/>
                  <a:pt x="11113713" y="4209825"/>
                  <a:pt x="11039713" y="4489881"/>
                </a:cubicBezTo>
                <a:cubicBezTo>
                  <a:pt x="11240579" y="4526637"/>
                  <a:pt x="11482389" y="4526434"/>
                  <a:pt x="11720211" y="4416955"/>
                </a:cubicBezTo>
                <a:cubicBezTo>
                  <a:pt x="11754779" y="4401049"/>
                  <a:pt x="11788305" y="4383389"/>
                  <a:pt x="11820829" y="4364114"/>
                </a:cubicBezTo>
                <a:lnTo>
                  <a:pt x="11825131" y="4361270"/>
                </a:lnTo>
                <a:lnTo>
                  <a:pt x="11825131" y="5338525"/>
                </a:lnTo>
                <a:lnTo>
                  <a:pt x="11780449" y="5352202"/>
                </a:lnTo>
                <a:cubicBezTo>
                  <a:pt x="11452493" y="5437050"/>
                  <a:pt x="11097303" y="5437441"/>
                  <a:pt x="10743549" y="5352349"/>
                </a:cubicBezTo>
                <a:cubicBezTo>
                  <a:pt x="10695121" y="5465906"/>
                  <a:pt x="10643297" y="5578035"/>
                  <a:pt x="10587999" y="5688591"/>
                </a:cubicBezTo>
                <a:cubicBezTo>
                  <a:pt x="10419877" y="6025388"/>
                  <a:pt x="10140407" y="6502901"/>
                  <a:pt x="9656591" y="6761442"/>
                </a:cubicBezTo>
                <a:cubicBezTo>
                  <a:pt x="9653031" y="6763310"/>
                  <a:pt x="9649473" y="6765177"/>
                  <a:pt x="9645913" y="6767045"/>
                </a:cubicBezTo>
                <a:cubicBezTo>
                  <a:pt x="9294537" y="6951386"/>
                  <a:pt x="8883957" y="6997282"/>
                  <a:pt x="8458038" y="6899651"/>
                </a:cubicBezTo>
                <a:cubicBezTo>
                  <a:pt x="8087626" y="6814805"/>
                  <a:pt x="7725309" y="6622082"/>
                  <a:pt x="7437653" y="6357158"/>
                </a:cubicBezTo>
                <a:cubicBezTo>
                  <a:pt x="7119819" y="6064274"/>
                  <a:pt x="6889936" y="5712978"/>
                  <a:pt x="6702463" y="5354912"/>
                </a:cubicBezTo>
                <a:cubicBezTo>
                  <a:pt x="6442543" y="5568286"/>
                  <a:pt x="6183494" y="5595842"/>
                  <a:pt x="6001455" y="5576579"/>
                </a:cubicBezTo>
                <a:cubicBezTo>
                  <a:pt x="5673392" y="5541810"/>
                  <a:pt x="5403662" y="5338455"/>
                  <a:pt x="5241947" y="5004249"/>
                </a:cubicBezTo>
                <a:cubicBezTo>
                  <a:pt x="5147303" y="4808704"/>
                  <a:pt x="5104992" y="4600426"/>
                  <a:pt x="5086431" y="4436693"/>
                </a:cubicBezTo>
                <a:lnTo>
                  <a:pt x="4647896" y="5342896"/>
                </a:lnTo>
                <a:cubicBezTo>
                  <a:pt x="4596341" y="5449412"/>
                  <a:pt x="4486669" y="5675889"/>
                  <a:pt x="4255434" y="5797201"/>
                </a:cubicBezTo>
                <a:cubicBezTo>
                  <a:pt x="4210492" y="5820779"/>
                  <a:pt x="4160832" y="5840413"/>
                  <a:pt x="4106126" y="5854390"/>
                </a:cubicBezTo>
                <a:cubicBezTo>
                  <a:pt x="3919200" y="5902247"/>
                  <a:pt x="3727480" y="5869942"/>
                  <a:pt x="3566130" y="5763567"/>
                </a:cubicBezTo>
                <a:cubicBezTo>
                  <a:pt x="3255255" y="5558579"/>
                  <a:pt x="3163915" y="5159139"/>
                  <a:pt x="3139088" y="4996806"/>
                </a:cubicBezTo>
                <a:lnTo>
                  <a:pt x="2959970" y="3827600"/>
                </a:lnTo>
                <a:cubicBezTo>
                  <a:pt x="2589468" y="4899942"/>
                  <a:pt x="2074893" y="5923700"/>
                  <a:pt x="1434752" y="6861009"/>
                </a:cubicBezTo>
                <a:lnTo>
                  <a:pt x="1149347" y="7255642"/>
                </a:lnTo>
                <a:lnTo>
                  <a:pt x="0" y="7255642"/>
                </a:lnTo>
                <a:lnTo>
                  <a:pt x="92651" y="7146528"/>
                </a:lnTo>
                <a:cubicBezTo>
                  <a:pt x="1422597" y="5516727"/>
                  <a:pt x="2309003" y="3522685"/>
                  <a:pt x="2615415" y="1443879"/>
                </a:cubicBezTo>
                <a:cubicBezTo>
                  <a:pt x="2647966" y="1222187"/>
                  <a:pt x="2838023" y="1057355"/>
                  <a:pt x="3062370" y="1056310"/>
                </a:cubicBezTo>
                <a:cubicBezTo>
                  <a:pt x="3286716" y="1055265"/>
                  <a:pt x="3477809" y="1218332"/>
                  <a:pt x="3511677" y="1439721"/>
                </a:cubicBezTo>
                <a:lnTo>
                  <a:pt x="3997328" y="4609030"/>
                </a:lnTo>
                <a:lnTo>
                  <a:pt x="4769416" y="3013656"/>
                </a:lnTo>
                <a:cubicBezTo>
                  <a:pt x="4824002" y="2901021"/>
                  <a:pt x="4922756" y="2815612"/>
                  <a:pt x="5042553" y="2778245"/>
                </a:cubicBezTo>
                <a:cubicBezTo>
                  <a:pt x="5162124" y="2740809"/>
                  <a:pt x="5291941" y="2754626"/>
                  <a:pt x="5401004" y="2816137"/>
                </a:cubicBezTo>
                <a:cubicBezTo>
                  <a:pt x="5658873" y="2961914"/>
                  <a:pt x="5831038" y="3206074"/>
                  <a:pt x="5912878" y="3541978"/>
                </a:cubicBezTo>
                <a:cubicBezTo>
                  <a:pt x="5969747" y="3775840"/>
                  <a:pt x="5975346" y="4023386"/>
                  <a:pt x="5979812" y="4222260"/>
                </a:cubicBezTo>
                <a:cubicBezTo>
                  <a:pt x="5985202" y="4462555"/>
                  <a:pt x="6056948" y="4635004"/>
                  <a:pt x="6100147" y="4674442"/>
                </a:cubicBezTo>
                <a:cubicBezTo>
                  <a:pt x="6123285" y="4662303"/>
                  <a:pt x="6230059" y="4593263"/>
                  <a:pt x="6374072" y="4276853"/>
                </a:cubicBezTo>
                <a:cubicBezTo>
                  <a:pt x="6448166" y="4114155"/>
                  <a:pt x="6610902" y="4010092"/>
                  <a:pt x="6789752" y="4011019"/>
                </a:cubicBezTo>
                <a:cubicBezTo>
                  <a:pt x="6968603" y="4011947"/>
                  <a:pt x="7129948" y="4117947"/>
                  <a:pt x="7201675" y="4281347"/>
                </a:cubicBezTo>
                <a:cubicBezTo>
                  <a:pt x="7428276" y="4797640"/>
                  <a:pt x="7662692" y="5331352"/>
                  <a:pt x="8052992" y="5690981"/>
                </a:cubicBezTo>
                <a:cubicBezTo>
                  <a:pt x="8359620" y="5973322"/>
                  <a:pt x="8859873" y="6157480"/>
                  <a:pt x="9225933" y="5965434"/>
                </a:cubicBezTo>
                <a:cubicBezTo>
                  <a:pt x="9227267" y="5964734"/>
                  <a:pt x="9228751" y="5963956"/>
                  <a:pt x="9230235" y="5963178"/>
                </a:cubicBezTo>
                <a:cubicBezTo>
                  <a:pt x="9485231" y="5826946"/>
                  <a:pt x="9664379" y="5511169"/>
                  <a:pt x="9777137" y="5285527"/>
                </a:cubicBezTo>
                <a:cubicBezTo>
                  <a:pt x="9826225" y="5187291"/>
                  <a:pt x="9872141" y="5087698"/>
                  <a:pt x="9915037" y="4986669"/>
                </a:cubicBezTo>
                <a:cubicBezTo>
                  <a:pt x="9674875" y="4826695"/>
                  <a:pt x="9459983" y="4628358"/>
                  <a:pt x="9284319" y="4401323"/>
                </a:cubicBezTo>
                <a:cubicBezTo>
                  <a:pt x="8779889" y="3749158"/>
                  <a:pt x="8519213" y="2872278"/>
                  <a:pt x="8487423" y="1720346"/>
                </a:cubicBezTo>
                <a:cubicBezTo>
                  <a:pt x="8480797" y="1485987"/>
                  <a:pt x="8496580" y="1140393"/>
                  <a:pt x="8608395" y="824265"/>
                </a:cubicBezTo>
                <a:cubicBezTo>
                  <a:pt x="8781235" y="335305"/>
                  <a:pt x="9098943" y="136538"/>
                  <a:pt x="9334831" y="55822"/>
                </a:cubicBezTo>
                <a:cubicBezTo>
                  <a:pt x="9445129" y="18106"/>
                  <a:pt x="9560727" y="-69"/>
                  <a:pt x="9677415" y="1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FI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75DB4A-B152-C488-05FD-4A18A131DB95}"/>
              </a:ext>
            </a:extLst>
          </p:cNvPr>
          <p:cNvSpPr txBox="1"/>
          <p:nvPr userDrawn="1"/>
        </p:nvSpPr>
        <p:spPr>
          <a:xfrm>
            <a:off x="1137955" y="1036705"/>
            <a:ext cx="1370295" cy="638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3550">
                <a:solidFill>
                  <a:srgbClr val="F1EC6B"/>
                </a:solidFill>
                <a:latin typeface="Aptos Narrow" panose="020B0004020202020204" pitchFamily="34" charset="0"/>
              </a:rPr>
              <a:t>ETEKA</a:t>
            </a: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59C58EC4-0347-4F44-21ED-F0C8B99E11E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915260" y="1060463"/>
            <a:ext cx="1565837" cy="55383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3EE54DF-A9B6-F1A5-1D76-CA1344488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8107" y="952129"/>
            <a:ext cx="2158030" cy="791131"/>
          </a:xfrm>
          <a:prstGeom prst="rect">
            <a:avLst/>
          </a:prstGeom>
        </p:spPr>
      </p:pic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8F2ACC21-0123-8986-D5ED-1EBC1CA34C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8238" y="2942849"/>
            <a:ext cx="11047412" cy="2711826"/>
          </a:xfrm>
        </p:spPr>
        <p:txBody>
          <a:bodyPr>
            <a:noAutofit/>
          </a:bodyPr>
          <a:lstStyle>
            <a:lvl1pPr>
              <a:defRPr sz="9200" b="1" i="0">
                <a:solidFill>
                  <a:schemeClr val="tx2"/>
                </a:solidFill>
                <a:latin typeface="Aptos ExtraBold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4D6AEE6C-4020-8819-B030-F18094DAB5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31605" y="6023658"/>
            <a:ext cx="8913812" cy="1797050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2" name="Text Placeholder 27">
            <a:extLst>
              <a:ext uri="{FF2B5EF4-FFF2-40B4-BE49-F238E27FC236}">
                <a16:creationId xmlns:a16="http://schemas.microsoft.com/office/drawing/2014/main" id="{7C8819F8-4681-469F-75E1-84C08B2EE3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31605" y="9775825"/>
            <a:ext cx="8913812" cy="450850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01.01.2026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0" userDrawn="1">
          <p15:clr>
            <a:srgbClr val="FBAE40"/>
          </p15:clr>
        </p15:guide>
        <p15:guide id="2" pos="11900" userDrawn="1">
          <p15:clr>
            <a:srgbClr val="FBAE40"/>
          </p15:clr>
        </p15:guide>
        <p15:guide id="3" orient="horz" pos="6346" userDrawn="1">
          <p15:clr>
            <a:srgbClr val="FBAE40"/>
          </p15:clr>
        </p15:guide>
        <p15:guide id="4" pos="76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oppu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442B76B2-E9DD-BBD5-51D8-58AFEFD1FC3F}"/>
              </a:ext>
            </a:extLst>
          </p:cNvPr>
          <p:cNvSpPr/>
          <p:nvPr userDrawn="1"/>
        </p:nvSpPr>
        <p:spPr>
          <a:xfrm>
            <a:off x="14524176" y="0"/>
            <a:ext cx="5579925" cy="6264277"/>
          </a:xfrm>
          <a:custGeom>
            <a:avLst/>
            <a:gdLst>
              <a:gd name="csX0" fmla="*/ 3454239 w 5579925"/>
              <a:gd name="csY0" fmla="*/ 838130 h 6264277"/>
              <a:gd name="csX1" fmla="*/ 3208361 w 5579925"/>
              <a:gd name="csY1" fmla="*/ 911836 h 6264277"/>
              <a:gd name="csX2" fmla="*/ 2836823 w 5579925"/>
              <a:gd name="csY2" fmla="*/ 1355368 h 6264277"/>
              <a:gd name="csX3" fmla="*/ 2491869 w 5579925"/>
              <a:gd name="csY3" fmla="*/ 2713945 h 6264277"/>
              <a:gd name="csX4" fmla="*/ 2491741 w 5579925"/>
              <a:gd name="csY4" fmla="*/ 2713686 h 6264277"/>
              <a:gd name="csX5" fmla="*/ 2493685 w 5579925"/>
              <a:gd name="csY5" fmla="*/ 2846849 h 6264277"/>
              <a:gd name="csX6" fmla="*/ 2677963 w 5579925"/>
              <a:gd name="csY6" fmla="*/ 2776899 h 6264277"/>
              <a:gd name="csX7" fmla="*/ 3280983 w 5579925"/>
              <a:gd name="csY7" fmla="*/ 2316657 h 6264277"/>
              <a:gd name="csX8" fmla="*/ 3675735 w 5579925"/>
              <a:gd name="csY8" fmla="*/ 1638274 h 6264277"/>
              <a:gd name="csX9" fmla="*/ 3739281 w 5579925"/>
              <a:gd name="csY9" fmla="*/ 1140209 h 6264277"/>
              <a:gd name="csX10" fmla="*/ 3591181 w 5579925"/>
              <a:gd name="csY10" fmla="*/ 870384 h 6264277"/>
              <a:gd name="csX11" fmla="*/ 3454239 w 5579925"/>
              <a:gd name="csY11" fmla="*/ 838130 h 6264277"/>
              <a:gd name="csX12" fmla="*/ 250603 w 5579925"/>
              <a:gd name="csY12" fmla="*/ 0 h 6264277"/>
              <a:gd name="csX13" fmla="*/ 945258 w 5579925"/>
              <a:gd name="csY13" fmla="*/ 0 h 6264277"/>
              <a:gd name="csX14" fmla="*/ 850762 w 5579925"/>
              <a:gd name="csY14" fmla="*/ 244752 h 6264277"/>
              <a:gd name="csX15" fmla="*/ 664910 w 5579925"/>
              <a:gd name="csY15" fmla="*/ 1002122 h 6264277"/>
              <a:gd name="csX16" fmla="*/ 759967 w 5579925"/>
              <a:gd name="csY16" fmla="*/ 1966261 h 6264277"/>
              <a:gd name="csX17" fmla="*/ 1272081 w 5579925"/>
              <a:gd name="csY17" fmla="*/ 2683504 h 6264277"/>
              <a:gd name="csX18" fmla="*/ 1846961 w 5579925"/>
              <a:gd name="csY18" fmla="*/ 2901643 h 6264277"/>
              <a:gd name="csX19" fmla="*/ 1843331 w 5579925"/>
              <a:gd name="csY19" fmla="*/ 2709022 h 6264277"/>
              <a:gd name="csX20" fmla="*/ 2267649 w 5579925"/>
              <a:gd name="csY20" fmla="*/ 1044869 h 6264277"/>
              <a:gd name="csX21" fmla="*/ 2865871 w 5579925"/>
              <a:gd name="csY21" fmla="*/ 361825 h 6264277"/>
              <a:gd name="csX22" fmla="*/ 3364499 w 5579925"/>
              <a:gd name="csY22" fmla="*/ 194205 h 6264277"/>
              <a:gd name="csX23" fmla="*/ 3912535 w 5579925"/>
              <a:gd name="csY23" fmla="*/ 307679 h 6264277"/>
              <a:gd name="csX24" fmla="*/ 4382113 w 5579925"/>
              <a:gd name="csY24" fmla="*/ 1053548 h 6264277"/>
              <a:gd name="csX25" fmla="*/ 4286017 w 5579925"/>
              <a:gd name="csY25" fmla="*/ 1857839 h 6264277"/>
              <a:gd name="csX26" fmla="*/ 2948091 w 5579925"/>
              <a:gd name="csY26" fmla="*/ 3366161 h 6264277"/>
              <a:gd name="csX27" fmla="*/ 2589129 w 5579925"/>
              <a:gd name="csY27" fmla="*/ 3493106 h 6264277"/>
              <a:gd name="csX28" fmla="*/ 2816073 w 5579925"/>
              <a:gd name="csY28" fmla="*/ 4077574 h 6264277"/>
              <a:gd name="csX29" fmla="*/ 3758085 w 5579925"/>
              <a:gd name="csY29" fmla="*/ 5116326 h 6264277"/>
              <a:gd name="csX30" fmla="*/ 5074613 w 5579925"/>
              <a:gd name="csY30" fmla="*/ 5601180 h 6264277"/>
              <a:gd name="csX31" fmla="*/ 5540523 w 5579925"/>
              <a:gd name="csY31" fmla="*/ 5611425 h 6264277"/>
              <a:gd name="csX32" fmla="*/ 5579925 w 5579925"/>
              <a:gd name="csY32" fmla="*/ 5608261 h 6264277"/>
              <a:gd name="csX33" fmla="*/ 5579925 w 5579925"/>
              <a:gd name="csY33" fmla="*/ 6256263 h 6264277"/>
              <a:gd name="csX34" fmla="*/ 5371973 w 5579925"/>
              <a:gd name="csY34" fmla="*/ 6264277 h 6264277"/>
              <a:gd name="csX35" fmla="*/ 5008865 w 5579925"/>
              <a:gd name="csY35" fmla="*/ 6245882 h 6264277"/>
              <a:gd name="csX36" fmla="*/ 3395233 w 5579925"/>
              <a:gd name="csY36" fmla="*/ 5653382 h 6264277"/>
              <a:gd name="csX37" fmla="*/ 2242361 w 5579925"/>
              <a:gd name="csY37" fmla="*/ 4379523 h 6264277"/>
              <a:gd name="csX38" fmla="*/ 1937738 w 5579925"/>
              <a:gd name="csY38" fmla="*/ 3559428 h 6264277"/>
              <a:gd name="csX39" fmla="*/ 898338 w 5579925"/>
              <a:gd name="csY39" fmla="*/ 3212919 h 6264277"/>
              <a:gd name="csX40" fmla="*/ 146832 w 5579925"/>
              <a:gd name="csY40" fmla="*/ 2177146 h 6264277"/>
              <a:gd name="csX41" fmla="*/ 21170 w 5579925"/>
              <a:gd name="csY41" fmla="*/ 925048 h 6264277"/>
              <a:gd name="csX42" fmla="*/ 249381 w 5579925"/>
              <a:gd name="csY42" fmla="*/ 3116 h 626427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</a:cxnLst>
            <a:rect l="l" t="t" r="r" b="b"/>
            <a:pathLst>
              <a:path w="5579925" h="6264277">
                <a:moveTo>
                  <a:pt x="3454239" y="838130"/>
                </a:moveTo>
                <a:cubicBezTo>
                  <a:pt x="3374873" y="838130"/>
                  <a:pt x="3286301" y="863390"/>
                  <a:pt x="3208361" y="911836"/>
                </a:cubicBezTo>
                <a:cubicBezTo>
                  <a:pt x="3075049" y="994739"/>
                  <a:pt x="2956909" y="1135674"/>
                  <a:pt x="2836823" y="1355368"/>
                </a:cubicBezTo>
                <a:cubicBezTo>
                  <a:pt x="2614807" y="1761464"/>
                  <a:pt x="2495501" y="2231163"/>
                  <a:pt x="2491869" y="2713945"/>
                </a:cubicBezTo>
                <a:lnTo>
                  <a:pt x="2491741" y="2713686"/>
                </a:lnTo>
                <a:cubicBezTo>
                  <a:pt x="2491479" y="2758246"/>
                  <a:pt x="2491999" y="2802548"/>
                  <a:pt x="2493685" y="2846849"/>
                </a:cubicBezTo>
                <a:cubicBezTo>
                  <a:pt x="2556581" y="2827548"/>
                  <a:pt x="2618179" y="2804232"/>
                  <a:pt x="2677963" y="2776899"/>
                </a:cubicBezTo>
                <a:cubicBezTo>
                  <a:pt x="2902831" y="2674048"/>
                  <a:pt x="3105653" y="2519252"/>
                  <a:pt x="3280983" y="2316657"/>
                </a:cubicBezTo>
                <a:cubicBezTo>
                  <a:pt x="3449569" y="2121834"/>
                  <a:pt x="3585995" y="1887245"/>
                  <a:pt x="3675735" y="1638274"/>
                </a:cubicBezTo>
                <a:cubicBezTo>
                  <a:pt x="3736167" y="1470267"/>
                  <a:pt x="3759381" y="1288786"/>
                  <a:pt x="3739281" y="1140209"/>
                </a:cubicBezTo>
                <a:cubicBezTo>
                  <a:pt x="3721253" y="1006915"/>
                  <a:pt x="3671325" y="916111"/>
                  <a:pt x="3591181" y="870384"/>
                </a:cubicBezTo>
                <a:cubicBezTo>
                  <a:pt x="3553055" y="848751"/>
                  <a:pt x="3505593" y="838130"/>
                  <a:pt x="3454239" y="838130"/>
                </a:cubicBezTo>
                <a:close/>
                <a:moveTo>
                  <a:pt x="250603" y="0"/>
                </a:moveTo>
                <a:lnTo>
                  <a:pt x="945258" y="0"/>
                </a:lnTo>
                <a:lnTo>
                  <a:pt x="850762" y="244752"/>
                </a:lnTo>
                <a:cubicBezTo>
                  <a:pt x="762482" y="492285"/>
                  <a:pt x="695889" y="744426"/>
                  <a:pt x="664910" y="1002122"/>
                </a:cubicBezTo>
                <a:cubicBezTo>
                  <a:pt x="625358" y="1331144"/>
                  <a:pt x="659205" y="1673509"/>
                  <a:pt x="759967" y="1966261"/>
                </a:cubicBezTo>
                <a:cubicBezTo>
                  <a:pt x="866048" y="2274169"/>
                  <a:pt x="1043062" y="2522102"/>
                  <a:pt x="1272081" y="2683504"/>
                </a:cubicBezTo>
                <a:cubicBezTo>
                  <a:pt x="1435739" y="2798791"/>
                  <a:pt x="1632855" y="2873403"/>
                  <a:pt x="1846961" y="2901643"/>
                </a:cubicBezTo>
                <a:cubicBezTo>
                  <a:pt x="1844108" y="2837652"/>
                  <a:pt x="1842812" y="2773402"/>
                  <a:pt x="1843331" y="2709022"/>
                </a:cubicBezTo>
                <a:cubicBezTo>
                  <a:pt x="1847869" y="2119763"/>
                  <a:pt x="1994539" y="1544361"/>
                  <a:pt x="2267649" y="1044869"/>
                </a:cubicBezTo>
                <a:cubicBezTo>
                  <a:pt x="2443499" y="723231"/>
                  <a:pt x="2633611" y="506127"/>
                  <a:pt x="2865871" y="361825"/>
                </a:cubicBezTo>
                <a:cubicBezTo>
                  <a:pt x="3017989" y="267392"/>
                  <a:pt x="3190335" y="209359"/>
                  <a:pt x="3364499" y="194205"/>
                </a:cubicBezTo>
                <a:cubicBezTo>
                  <a:pt x="3562263" y="176847"/>
                  <a:pt x="3751729" y="216095"/>
                  <a:pt x="3912535" y="307679"/>
                </a:cubicBezTo>
                <a:cubicBezTo>
                  <a:pt x="4170083" y="454313"/>
                  <a:pt x="4336853" y="719215"/>
                  <a:pt x="4382113" y="1053548"/>
                </a:cubicBezTo>
                <a:cubicBezTo>
                  <a:pt x="4416219" y="1305626"/>
                  <a:pt x="4382113" y="1591125"/>
                  <a:pt x="4286017" y="1857839"/>
                </a:cubicBezTo>
                <a:cubicBezTo>
                  <a:pt x="4040399" y="2539848"/>
                  <a:pt x="3552667" y="3089600"/>
                  <a:pt x="2948091" y="3366161"/>
                </a:cubicBezTo>
                <a:cubicBezTo>
                  <a:pt x="2831635" y="3419400"/>
                  <a:pt x="2711421" y="3461629"/>
                  <a:pt x="2589129" y="3493106"/>
                </a:cubicBezTo>
                <a:cubicBezTo>
                  <a:pt x="2643207" y="3697384"/>
                  <a:pt x="2719203" y="3893763"/>
                  <a:pt x="2816073" y="4077574"/>
                </a:cubicBezTo>
                <a:cubicBezTo>
                  <a:pt x="3031865" y="4486909"/>
                  <a:pt x="3357625" y="4846112"/>
                  <a:pt x="3758085" y="5116326"/>
                </a:cubicBezTo>
                <a:cubicBezTo>
                  <a:pt x="4158541" y="5386538"/>
                  <a:pt x="4613853" y="5554158"/>
                  <a:pt x="5074613" y="5601180"/>
                </a:cubicBezTo>
                <a:cubicBezTo>
                  <a:pt x="5227265" y="5616725"/>
                  <a:pt x="5382781" y="5620119"/>
                  <a:pt x="5540523" y="5611425"/>
                </a:cubicBezTo>
                <a:lnTo>
                  <a:pt x="5579925" y="5608261"/>
                </a:lnTo>
                <a:lnTo>
                  <a:pt x="5579925" y="6256263"/>
                </a:lnTo>
                <a:lnTo>
                  <a:pt x="5371973" y="6264277"/>
                </a:lnTo>
                <a:cubicBezTo>
                  <a:pt x="5249945" y="6264277"/>
                  <a:pt x="5128821" y="6258060"/>
                  <a:pt x="5008865" y="6245882"/>
                </a:cubicBezTo>
                <a:cubicBezTo>
                  <a:pt x="4442025" y="6187979"/>
                  <a:pt x="3884005" y="5983182"/>
                  <a:pt x="3395233" y="5653382"/>
                </a:cubicBezTo>
                <a:cubicBezTo>
                  <a:pt x="2906463" y="5323584"/>
                  <a:pt x="2507821" y="4883160"/>
                  <a:pt x="2242361" y="4379523"/>
                </a:cubicBezTo>
                <a:cubicBezTo>
                  <a:pt x="2106974" y="4122652"/>
                  <a:pt x="2004783" y="3846482"/>
                  <a:pt x="1937738" y="3559428"/>
                </a:cubicBezTo>
                <a:cubicBezTo>
                  <a:pt x="1561790" y="3540775"/>
                  <a:pt x="1197774" y="3423933"/>
                  <a:pt x="898338" y="3212919"/>
                </a:cubicBezTo>
                <a:cubicBezTo>
                  <a:pt x="557275" y="2972630"/>
                  <a:pt x="297393" y="2614460"/>
                  <a:pt x="146832" y="2177146"/>
                </a:cubicBezTo>
                <a:cubicBezTo>
                  <a:pt x="13000" y="1788150"/>
                  <a:pt x="-30574" y="1355239"/>
                  <a:pt x="21170" y="925048"/>
                </a:cubicBezTo>
                <a:cubicBezTo>
                  <a:pt x="59491" y="606098"/>
                  <a:pt x="142381" y="298514"/>
                  <a:pt x="249381" y="311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FI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BF421AD-7142-8F89-1C33-DADEB2C97B3B}"/>
              </a:ext>
            </a:extLst>
          </p:cNvPr>
          <p:cNvSpPr/>
          <p:nvPr userDrawn="1"/>
        </p:nvSpPr>
        <p:spPr>
          <a:xfrm>
            <a:off x="0" y="8405976"/>
            <a:ext cx="6435330" cy="2903374"/>
          </a:xfrm>
          <a:custGeom>
            <a:avLst/>
            <a:gdLst>
              <a:gd name="csX0" fmla="*/ 1866997 w 6435330"/>
              <a:gd name="csY0" fmla="*/ 135 h 2903374"/>
              <a:gd name="csX1" fmla="*/ 2948409 w 6435330"/>
              <a:gd name="csY1" fmla="*/ 72308 h 2903374"/>
              <a:gd name="csX2" fmla="*/ 4399981 w 6435330"/>
              <a:gd name="csY2" fmla="*/ 503651 h 2903374"/>
              <a:gd name="csX3" fmla="*/ 5379312 w 6435330"/>
              <a:gd name="csY3" fmla="*/ 1147635 h 2903374"/>
              <a:gd name="csX4" fmla="*/ 5637054 w 6435330"/>
              <a:gd name="csY4" fmla="*/ 1404062 h 2903374"/>
              <a:gd name="csX5" fmla="*/ 6381095 w 6435330"/>
              <a:gd name="csY5" fmla="*/ 2711240 h 2903374"/>
              <a:gd name="csX6" fmla="*/ 6435330 w 6435330"/>
              <a:gd name="csY6" fmla="*/ 2903374 h 2903374"/>
              <a:gd name="csX7" fmla="*/ 5762015 w 6435330"/>
              <a:gd name="csY7" fmla="*/ 2903374 h 2903374"/>
              <a:gd name="csX8" fmla="*/ 5704111 w 6435330"/>
              <a:gd name="csY8" fmla="*/ 2736933 h 2903374"/>
              <a:gd name="csX9" fmla="*/ 5157160 w 6435330"/>
              <a:gd name="csY9" fmla="*/ 1839567 h 2903374"/>
              <a:gd name="csX10" fmla="*/ 4123129 w 6435330"/>
              <a:gd name="csY10" fmla="*/ 1089802 h 2903374"/>
              <a:gd name="csX11" fmla="*/ 2853872 w 6435330"/>
              <a:gd name="csY11" fmla="*/ 713834 h 2903374"/>
              <a:gd name="csX12" fmla="*/ 123691 w 6435330"/>
              <a:gd name="csY12" fmla="*/ 804200 h 2903374"/>
              <a:gd name="csX13" fmla="*/ 0 w 6435330"/>
              <a:gd name="csY13" fmla="*/ 823369 h 2903374"/>
              <a:gd name="csX14" fmla="*/ 0 w 6435330"/>
              <a:gd name="csY14" fmla="*/ 166974 h 2903374"/>
              <a:gd name="csX15" fmla="*/ 29241 w 6435330"/>
              <a:gd name="csY15" fmla="*/ 162440 h 2903374"/>
              <a:gd name="csX16" fmla="*/ 1472868 w 6435330"/>
              <a:gd name="csY16" fmla="*/ 10976 h 2903374"/>
              <a:gd name="csX17" fmla="*/ 1866997 w 6435330"/>
              <a:gd name="csY17" fmla="*/ 135 h 29033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</a:cxnLst>
            <a:rect l="l" t="t" r="r" b="b"/>
            <a:pathLst>
              <a:path w="6435330" h="2903374">
                <a:moveTo>
                  <a:pt x="1866997" y="135"/>
                </a:moveTo>
                <a:cubicBezTo>
                  <a:pt x="2251431" y="-2029"/>
                  <a:pt x="2608060" y="21883"/>
                  <a:pt x="2948409" y="72308"/>
                </a:cubicBezTo>
                <a:cubicBezTo>
                  <a:pt x="3470120" y="149732"/>
                  <a:pt x="3958477" y="294711"/>
                  <a:pt x="4399981" y="503651"/>
                </a:cubicBezTo>
                <a:cubicBezTo>
                  <a:pt x="4769437" y="678481"/>
                  <a:pt x="5097505" y="894312"/>
                  <a:pt x="5379312" y="1147635"/>
                </a:cubicBezTo>
                <a:cubicBezTo>
                  <a:pt x="5470064" y="1229215"/>
                  <a:pt x="5555986" y="1314813"/>
                  <a:pt x="5637054" y="1404062"/>
                </a:cubicBezTo>
                <a:cubicBezTo>
                  <a:pt x="5972043" y="1773319"/>
                  <a:pt x="6226824" y="2221703"/>
                  <a:pt x="6381095" y="2711240"/>
                </a:cubicBezTo>
                <a:lnTo>
                  <a:pt x="6435330" y="2903374"/>
                </a:lnTo>
                <a:lnTo>
                  <a:pt x="5762015" y="2903374"/>
                </a:lnTo>
                <a:lnTo>
                  <a:pt x="5704111" y="2736933"/>
                </a:lnTo>
                <a:cubicBezTo>
                  <a:pt x="5576372" y="2402466"/>
                  <a:pt x="5390580" y="2096816"/>
                  <a:pt x="5157160" y="1839567"/>
                </a:cubicBezTo>
                <a:cubicBezTo>
                  <a:pt x="4882136" y="1536603"/>
                  <a:pt x="4534210" y="1284282"/>
                  <a:pt x="4123129" y="1089802"/>
                </a:cubicBezTo>
                <a:cubicBezTo>
                  <a:pt x="3739367" y="908384"/>
                  <a:pt x="3312392" y="781827"/>
                  <a:pt x="2853872" y="713834"/>
                </a:cubicBezTo>
                <a:cubicBezTo>
                  <a:pt x="1931931" y="577093"/>
                  <a:pt x="996898" y="676443"/>
                  <a:pt x="123691" y="804200"/>
                </a:cubicBezTo>
                <a:lnTo>
                  <a:pt x="0" y="823369"/>
                </a:lnTo>
                <a:lnTo>
                  <a:pt x="0" y="166974"/>
                </a:lnTo>
                <a:lnTo>
                  <a:pt x="29241" y="162440"/>
                </a:lnTo>
                <a:cubicBezTo>
                  <a:pt x="606586" y="78071"/>
                  <a:pt x="1051775" y="31317"/>
                  <a:pt x="1472868" y="10976"/>
                </a:cubicBezTo>
                <a:cubicBezTo>
                  <a:pt x="1607619" y="4476"/>
                  <a:pt x="1738853" y="857"/>
                  <a:pt x="1866997" y="13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FI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B1A517FA-F83E-B664-B28A-0BE4BC17667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307232" y="1997075"/>
            <a:ext cx="1565837" cy="553834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6142F185-E06E-AF9A-98C5-C2A03BBA2945}"/>
              </a:ext>
            </a:extLst>
          </p:cNvPr>
          <p:cNvSpPr txBox="1"/>
          <p:nvPr userDrawn="1"/>
        </p:nvSpPr>
        <p:spPr>
          <a:xfrm>
            <a:off x="9405003" y="6474821"/>
            <a:ext cx="1370295" cy="638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3550">
                <a:solidFill>
                  <a:srgbClr val="F1EC6B"/>
                </a:solidFill>
                <a:latin typeface="Aptos Narrow" panose="020B0004020202020204" pitchFamily="34" charset="0"/>
              </a:rPr>
              <a:t>ETEKA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E9C770E-1BAF-9962-C350-4EB2D354FF77}"/>
              </a:ext>
            </a:extLst>
          </p:cNvPr>
          <p:cNvSpPr txBox="1"/>
          <p:nvPr userDrawn="1"/>
        </p:nvSpPr>
        <p:spPr>
          <a:xfrm>
            <a:off x="7461250" y="2911691"/>
            <a:ext cx="52578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00" err="1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Sivistysala</a:t>
            </a:r>
            <a: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1900" err="1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ry</a:t>
            </a:r>
            <a: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 / </a:t>
            </a:r>
            <a:b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</a:br>
            <a: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Finnish Education Employers (FEE)</a:t>
            </a:r>
          </a:p>
          <a:p>
            <a:pPr algn="ctr"/>
            <a:b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</a:br>
            <a:endParaRPr lang="en-GB" sz="1900">
              <a:solidFill>
                <a:schemeClr val="bg2"/>
              </a:solidFill>
              <a:effectLst/>
              <a:latin typeface="Aptos" panose="020B0004020202020204" pitchFamily="34" charset="0"/>
            </a:endParaRPr>
          </a:p>
          <a:p>
            <a:pPr algn="ctr"/>
            <a:r>
              <a:rPr lang="en-GB" sz="1900" err="1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Eteläranta</a:t>
            </a:r>
            <a: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 10, FI-00130 Helsinki</a:t>
            </a:r>
          </a:p>
          <a:p>
            <a:pPr algn="ctr"/>
            <a: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PL 30, FI-00131 Helsinki</a:t>
            </a:r>
          </a:p>
          <a:p>
            <a:pPr algn="ctr"/>
            <a:b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</a:br>
            <a:endParaRPr lang="en-GB" sz="1900">
              <a:solidFill>
                <a:schemeClr val="bg2"/>
              </a:solidFill>
              <a:effectLst/>
              <a:latin typeface="Aptos" panose="020B0004020202020204" pitchFamily="34" charset="0"/>
            </a:endParaRPr>
          </a:p>
          <a:p>
            <a:pPr algn="ctr"/>
            <a:r>
              <a:rPr lang="en-GB" sz="1900" err="1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www.sivista.fi</a:t>
            </a:r>
            <a:endParaRPr lang="en-GB" sz="1900">
              <a:solidFill>
                <a:schemeClr val="bg2"/>
              </a:solidFill>
              <a:effectLst/>
              <a:latin typeface="Aptos" panose="020B0004020202020204" pitchFamily="34" charset="0"/>
            </a:endParaRPr>
          </a:p>
          <a:p>
            <a:pPr algn="ctr"/>
            <a:endParaRPr lang="en-FI" sz="1900">
              <a:solidFill>
                <a:schemeClr val="bg2"/>
              </a:solidFill>
              <a:latin typeface="Aptos" panose="020B00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6F43F05-0DE1-2FB3-E6CD-407A03F922CB}"/>
              </a:ext>
            </a:extLst>
          </p:cNvPr>
          <p:cNvSpPr txBox="1"/>
          <p:nvPr userDrawn="1"/>
        </p:nvSpPr>
        <p:spPr>
          <a:xfrm>
            <a:off x="7461250" y="7407275"/>
            <a:ext cx="5257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Sari Aarnio, </a:t>
            </a:r>
            <a:r>
              <a:rPr lang="en-GB" sz="1900" err="1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projektipäällikkö</a:t>
            </a:r>
            <a:endParaRPr lang="en-GB" sz="1900">
              <a:solidFill>
                <a:schemeClr val="bg2"/>
              </a:solidFill>
              <a:effectLst/>
              <a:latin typeface="Aptos" panose="020B0004020202020204" pitchFamily="34" charset="0"/>
            </a:endParaRPr>
          </a:p>
          <a:p>
            <a:pPr algn="ctr"/>
            <a: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p. 050 408 3258</a:t>
            </a:r>
          </a:p>
          <a:p>
            <a:pPr algn="ctr"/>
            <a:r>
              <a:rPr lang="en-GB" sz="1900" err="1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sari.aarnio@sivista.fi</a:t>
            </a:r>
            <a:endParaRPr lang="en-GB" sz="1900">
              <a:solidFill>
                <a:schemeClr val="bg2"/>
              </a:solidFill>
              <a:effectLst/>
              <a:latin typeface="Aptos" panose="020B0004020202020204" pitchFamily="34" charset="0"/>
            </a:endParaRPr>
          </a:p>
          <a:p>
            <a:pPr algn="ctr"/>
            <a:b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</a:br>
            <a:endParaRPr lang="en-GB" sz="1900">
              <a:solidFill>
                <a:schemeClr val="bg2"/>
              </a:solidFill>
              <a:effectLst/>
              <a:latin typeface="Aptos" panose="020B0004020202020204" pitchFamily="34" charset="0"/>
            </a:endParaRPr>
          </a:p>
          <a:p>
            <a:pPr algn="ctr"/>
            <a:r>
              <a:rPr lang="en-GB" sz="1900" err="1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www.sivista.fi</a:t>
            </a:r>
            <a:r>
              <a:rPr lang="en-GB" sz="1900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/</a:t>
            </a:r>
            <a:r>
              <a:rPr lang="en-GB" sz="1900" err="1">
                <a:solidFill>
                  <a:schemeClr val="bg2"/>
                </a:solidFill>
                <a:effectLst/>
                <a:latin typeface="Aptos" panose="020B0004020202020204" pitchFamily="34" charset="0"/>
              </a:rPr>
              <a:t>eteka</a:t>
            </a:r>
            <a:endParaRPr lang="en-GB" sz="1900">
              <a:solidFill>
                <a:schemeClr val="bg2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234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0" userDrawn="1">
          <p15:clr>
            <a:srgbClr val="FBAE40"/>
          </p15:clr>
        </p15:guide>
        <p15:guide id="2" pos="11900" userDrawn="1">
          <p15:clr>
            <a:srgbClr val="FBAE40"/>
          </p15:clr>
        </p15:guide>
        <p15:guide id="3" orient="horz" pos="6346" userDrawn="1">
          <p15:clr>
            <a:srgbClr val="FBAE40"/>
          </p15:clr>
        </p15:guide>
        <p15:guide id="4" pos="76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1ABEFDD9-9827-59AC-1EC4-D244CE598EE6}"/>
              </a:ext>
            </a:extLst>
          </p:cNvPr>
          <p:cNvSpPr/>
          <p:nvPr userDrawn="1"/>
        </p:nvSpPr>
        <p:spPr>
          <a:xfrm>
            <a:off x="17777279" y="1190493"/>
            <a:ext cx="1105535" cy="1105535"/>
          </a:xfrm>
          <a:custGeom>
            <a:avLst/>
            <a:gdLst/>
            <a:ahLst/>
            <a:cxnLst/>
            <a:rect l="l" t="t" r="r" b="b"/>
            <a:pathLst>
              <a:path w="1105534" h="1105535">
                <a:moveTo>
                  <a:pt x="1104919" y="0"/>
                </a:moveTo>
                <a:lnTo>
                  <a:pt x="702313" y="0"/>
                </a:lnTo>
                <a:lnTo>
                  <a:pt x="702313" y="420887"/>
                </a:lnTo>
                <a:lnTo>
                  <a:pt x="281425" y="0"/>
                </a:lnTo>
                <a:lnTo>
                  <a:pt x="0" y="281425"/>
                </a:lnTo>
                <a:lnTo>
                  <a:pt x="430395" y="711821"/>
                </a:lnTo>
                <a:lnTo>
                  <a:pt x="0" y="711821"/>
                </a:lnTo>
                <a:lnTo>
                  <a:pt x="0" y="1104908"/>
                </a:lnTo>
                <a:lnTo>
                  <a:pt x="716679" y="1104908"/>
                </a:lnTo>
                <a:lnTo>
                  <a:pt x="765378" y="1101883"/>
                </a:lnTo>
                <a:lnTo>
                  <a:pt x="812272" y="1093051"/>
                </a:lnTo>
                <a:lnTo>
                  <a:pt x="856997" y="1078776"/>
                </a:lnTo>
                <a:lnTo>
                  <a:pt x="899190" y="1059421"/>
                </a:lnTo>
                <a:lnTo>
                  <a:pt x="938486" y="1035350"/>
                </a:lnTo>
                <a:lnTo>
                  <a:pt x="974522" y="1006928"/>
                </a:lnTo>
                <a:lnTo>
                  <a:pt x="1006934" y="974517"/>
                </a:lnTo>
                <a:lnTo>
                  <a:pt x="1035357" y="938483"/>
                </a:lnTo>
                <a:lnTo>
                  <a:pt x="1059429" y="899187"/>
                </a:lnTo>
                <a:lnTo>
                  <a:pt x="1078785" y="856996"/>
                </a:lnTo>
                <a:lnTo>
                  <a:pt x="1093061" y="812271"/>
                </a:lnTo>
                <a:lnTo>
                  <a:pt x="1101894" y="765378"/>
                </a:lnTo>
                <a:lnTo>
                  <a:pt x="1104919" y="716679"/>
                </a:lnTo>
                <a:lnTo>
                  <a:pt x="1104919" y="0"/>
                </a:lnTo>
                <a:close/>
              </a:path>
            </a:pathLst>
          </a:custGeom>
          <a:solidFill>
            <a:srgbClr val="F0EB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A32C32-45B7-E6B7-CDB8-3ED16B000F5C}"/>
              </a:ext>
            </a:extLst>
          </p:cNvPr>
          <p:cNvSpPr txBox="1"/>
          <p:nvPr userDrawn="1"/>
        </p:nvSpPr>
        <p:spPr>
          <a:xfrm>
            <a:off x="2660650" y="10362369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3800" b="0" i="0">
                <a:solidFill>
                  <a:schemeClr val="tx1"/>
                </a:solidFill>
                <a:latin typeface="Aptos Narrow" panose="020B0004020202020204" pitchFamily="34" charset="0"/>
              </a:rPr>
              <a:t>ETEKA</a:t>
            </a: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CEED7858-E511-0C8F-98AD-871DFB9F601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4426" y="10351400"/>
            <a:ext cx="1867624" cy="660574"/>
          </a:xfrm>
          <a:prstGeom prst="rect">
            <a:avLst/>
          </a:prstGeom>
        </p:spPr>
      </p:pic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3478F5D9-F51B-2311-EFB7-B3FF1449C8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0056812" cy="2692147"/>
          </a:xfrm>
        </p:spPr>
        <p:txBody>
          <a:bodyPr>
            <a:noAutofit/>
          </a:bodyPr>
          <a:lstStyle>
            <a:lvl1pPr>
              <a:defRPr sz="9200" b="1" i="0">
                <a:solidFill>
                  <a:schemeClr val="tx1"/>
                </a:solidFill>
                <a:latin typeface="Aptos ExtraBold" panose="020B00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9A52215C-3635-84C4-D40E-A94829C0DA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84250" y="4019497"/>
            <a:ext cx="17898564" cy="6099360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9689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0" userDrawn="1">
          <p15:clr>
            <a:srgbClr val="FBAE40"/>
          </p15:clr>
        </p15:guide>
        <p15:guide id="2" pos="716" userDrawn="1">
          <p15:clr>
            <a:srgbClr val="FBAE40"/>
          </p15:clr>
        </p15:guide>
        <p15:guide id="3" orient="horz" pos="6346" userDrawn="1">
          <p15:clr>
            <a:srgbClr val="FBAE40"/>
          </p15:clr>
        </p15:guide>
        <p15:guide id="4" pos="1190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 ja kuv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987BD0A2-8E52-0E6A-7DFC-602A3150CE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548600" y="3438187"/>
            <a:ext cx="9555501" cy="7871163"/>
          </a:xfrm>
          <a:custGeom>
            <a:avLst/>
            <a:gdLst>
              <a:gd name="csX0" fmla="*/ 3548962 w 9555501"/>
              <a:gd name="csY0" fmla="*/ 43 h 7871163"/>
              <a:gd name="csX1" fmla="*/ 3703311 w 9555501"/>
              <a:gd name="csY1" fmla="*/ 13012 h 7871163"/>
              <a:gd name="csX2" fmla="*/ 4115725 w 9555501"/>
              <a:gd name="csY2" fmla="*/ 132457 h 7871163"/>
              <a:gd name="csX3" fmla="*/ 4168812 w 9555501"/>
              <a:gd name="csY3" fmla="*/ 157848 h 7871163"/>
              <a:gd name="csX4" fmla="*/ 4255471 w 9555501"/>
              <a:gd name="csY4" fmla="*/ 201667 h 7871163"/>
              <a:gd name="csX5" fmla="*/ 4480784 w 9555501"/>
              <a:gd name="csY5" fmla="*/ 342954 h 7871163"/>
              <a:gd name="csX6" fmla="*/ 4691222 w 9555501"/>
              <a:gd name="csY6" fmla="*/ 525466 h 7871163"/>
              <a:gd name="csX7" fmla="*/ 4797669 w 9555501"/>
              <a:gd name="csY7" fmla="*/ 635356 h 7871163"/>
              <a:gd name="csX8" fmla="*/ 5045500 w 9555501"/>
              <a:gd name="csY8" fmla="*/ 987549 h 7871163"/>
              <a:gd name="csX9" fmla="*/ 5089444 w 9555501"/>
              <a:gd name="csY9" fmla="*/ 1065495 h 7871163"/>
              <a:gd name="csX10" fmla="*/ 5116601 w 9555501"/>
              <a:gd name="csY10" fmla="*/ 1054711 h 7871163"/>
              <a:gd name="csX11" fmla="*/ 5371528 w 9555501"/>
              <a:gd name="csY11" fmla="*/ 971441 h 7871163"/>
              <a:gd name="csX12" fmla="*/ 5499401 w 9555501"/>
              <a:gd name="csY12" fmla="*/ 946186 h 7871163"/>
              <a:gd name="csX13" fmla="*/ 5753783 w 9555501"/>
              <a:gd name="csY13" fmla="*/ 937586 h 7871163"/>
              <a:gd name="csX14" fmla="*/ 5942795 w 9555501"/>
              <a:gd name="csY14" fmla="*/ 974717 h 7871163"/>
              <a:gd name="csX15" fmla="*/ 5997792 w 9555501"/>
              <a:gd name="csY15" fmla="*/ 991644 h 7871163"/>
              <a:gd name="csX16" fmla="*/ 6165788 w 9555501"/>
              <a:gd name="csY16" fmla="*/ 1076416 h 7871163"/>
              <a:gd name="csX17" fmla="*/ 6309217 w 9555501"/>
              <a:gd name="csY17" fmla="*/ 1198045 h 7871163"/>
              <a:gd name="csX18" fmla="*/ 6358349 w 9555501"/>
              <a:gd name="csY18" fmla="*/ 1254969 h 7871163"/>
              <a:gd name="csX19" fmla="*/ 6467661 w 9555501"/>
              <a:gd name="csY19" fmla="*/ 1435980 h 7871163"/>
              <a:gd name="csX20" fmla="*/ 6543811 w 9555501"/>
              <a:gd name="csY20" fmla="*/ 1722922 h 7871163"/>
              <a:gd name="csX21" fmla="*/ 6553501 w 9555501"/>
              <a:gd name="csY21" fmla="*/ 1917174 h 7871163"/>
              <a:gd name="csX22" fmla="*/ 6592121 w 9555501"/>
              <a:gd name="csY22" fmla="*/ 1917583 h 7871163"/>
              <a:gd name="csX23" fmla="*/ 6722589 w 9555501"/>
              <a:gd name="csY23" fmla="*/ 1928641 h 7871163"/>
              <a:gd name="csX24" fmla="*/ 6845139 w 9555501"/>
              <a:gd name="csY24" fmla="*/ 1972323 h 7871163"/>
              <a:gd name="csX25" fmla="*/ 7002899 w 9555501"/>
              <a:gd name="csY25" fmla="*/ 2090540 h 7871163"/>
              <a:gd name="csX26" fmla="*/ 7077957 w 9555501"/>
              <a:gd name="csY26" fmla="*/ 2205890 h 7871163"/>
              <a:gd name="csX27" fmla="*/ 7119991 w 9555501"/>
              <a:gd name="csY27" fmla="*/ 2336939 h 7871163"/>
              <a:gd name="csX28" fmla="*/ 7125721 w 9555501"/>
              <a:gd name="csY28" fmla="*/ 2469762 h 7871163"/>
              <a:gd name="csX29" fmla="*/ 7132545 w 9555501"/>
              <a:gd name="csY29" fmla="*/ 2741824 h 7871163"/>
              <a:gd name="csX30" fmla="*/ 7148923 w 9555501"/>
              <a:gd name="csY30" fmla="*/ 3464638 h 7871163"/>
              <a:gd name="csX31" fmla="*/ 7480409 w 9555501"/>
              <a:gd name="csY31" fmla="*/ 3658617 h 7871163"/>
              <a:gd name="csX32" fmla="*/ 7688527 w 9555501"/>
              <a:gd name="csY32" fmla="*/ 3819698 h 7871163"/>
              <a:gd name="csX33" fmla="*/ 7692485 w 9555501"/>
              <a:gd name="csY33" fmla="*/ 3823247 h 7871163"/>
              <a:gd name="csX34" fmla="*/ 7885181 w 9555501"/>
              <a:gd name="csY34" fmla="*/ 3999480 h 7871163"/>
              <a:gd name="csX35" fmla="*/ 7968973 w 9555501"/>
              <a:gd name="csY35" fmla="*/ 4088074 h 7871163"/>
              <a:gd name="csX36" fmla="*/ 8067917 w 9555501"/>
              <a:gd name="csY36" fmla="*/ 4212707 h 7871163"/>
              <a:gd name="csX37" fmla="*/ 8042259 w 9555501"/>
              <a:gd name="csY37" fmla="*/ 3949518 h 7871163"/>
              <a:gd name="csX38" fmla="*/ 8048947 w 9555501"/>
              <a:gd name="csY38" fmla="*/ 3711037 h 7871163"/>
              <a:gd name="csX39" fmla="*/ 8098621 w 9555501"/>
              <a:gd name="csY39" fmla="*/ 3353657 h 7871163"/>
              <a:gd name="csX40" fmla="*/ 8276853 w 9555501"/>
              <a:gd name="csY40" fmla="*/ 2820180 h 7871163"/>
              <a:gd name="csX41" fmla="*/ 8467911 w 9555501"/>
              <a:gd name="csY41" fmla="*/ 2426352 h 7871163"/>
              <a:gd name="csX42" fmla="*/ 8660061 w 9555501"/>
              <a:gd name="csY42" fmla="*/ 2136544 h 7871163"/>
              <a:gd name="csX43" fmla="*/ 8803219 w 9555501"/>
              <a:gd name="csY43" fmla="*/ 1963587 h 7871163"/>
              <a:gd name="csX44" fmla="*/ 8956203 w 9555501"/>
              <a:gd name="csY44" fmla="*/ 1804418 h 7871163"/>
              <a:gd name="csX45" fmla="*/ 9242929 w 9555501"/>
              <a:gd name="csY45" fmla="*/ 1559930 h 7871163"/>
              <a:gd name="csX46" fmla="*/ 9462237 w 9555501"/>
              <a:gd name="csY46" fmla="*/ 1425742 h 7871163"/>
              <a:gd name="csX47" fmla="*/ 9555501 w 9555501"/>
              <a:gd name="csY47" fmla="*/ 1377747 h 7871163"/>
              <a:gd name="csX48" fmla="*/ 9555501 w 9555501"/>
              <a:gd name="csY48" fmla="*/ 7871163 h 7871163"/>
              <a:gd name="csX49" fmla="*/ 9419843 w 9555501"/>
              <a:gd name="csY49" fmla="*/ 7871163 h 7871163"/>
              <a:gd name="csX50" fmla="*/ 9383901 w 9555501"/>
              <a:gd name="csY50" fmla="*/ 7815995 h 7871163"/>
              <a:gd name="csX51" fmla="*/ 9297107 w 9555501"/>
              <a:gd name="csY51" fmla="*/ 7507757 h 7871163"/>
              <a:gd name="csX52" fmla="*/ 9296425 w 9555501"/>
              <a:gd name="csY52" fmla="*/ 7470764 h 7871163"/>
              <a:gd name="csX53" fmla="*/ 9315531 w 9555501"/>
              <a:gd name="csY53" fmla="*/ 7312550 h 7871163"/>
              <a:gd name="csX54" fmla="*/ 9328221 w 9555501"/>
              <a:gd name="csY54" fmla="*/ 7249620 h 7871163"/>
              <a:gd name="csX55" fmla="*/ 9361929 w 9555501"/>
              <a:gd name="csY55" fmla="*/ 7118435 h 7871163"/>
              <a:gd name="csX56" fmla="*/ 9405329 w 9555501"/>
              <a:gd name="csY56" fmla="*/ 6975373 h 7871163"/>
              <a:gd name="csX57" fmla="*/ 9393865 w 9555501"/>
              <a:gd name="csY57" fmla="*/ 6969913 h 7871163"/>
              <a:gd name="csX58" fmla="*/ 9327129 w 9555501"/>
              <a:gd name="csY58" fmla="*/ 6930325 h 7871163"/>
              <a:gd name="csX59" fmla="*/ 9163911 w 9555501"/>
              <a:gd name="csY59" fmla="*/ 6804873 h 7871163"/>
              <a:gd name="csX60" fmla="*/ 9032627 w 9555501"/>
              <a:gd name="csY60" fmla="*/ 6647342 h 7871163"/>
              <a:gd name="csX61" fmla="*/ 8968213 w 9555501"/>
              <a:gd name="csY61" fmla="*/ 6452817 h 7871163"/>
              <a:gd name="csX62" fmla="*/ 8966713 w 9555501"/>
              <a:gd name="csY62" fmla="*/ 6318766 h 7871163"/>
              <a:gd name="csX63" fmla="*/ 9023893 w 9555501"/>
              <a:gd name="csY63" fmla="*/ 6130929 h 7871163"/>
              <a:gd name="csX64" fmla="*/ 9101953 w 9555501"/>
              <a:gd name="csY64" fmla="*/ 6025544 h 7871163"/>
              <a:gd name="csX65" fmla="*/ 9235833 w 9555501"/>
              <a:gd name="csY65" fmla="*/ 5854362 h 7871163"/>
              <a:gd name="csX66" fmla="*/ 9187385 w 9555501"/>
              <a:gd name="csY66" fmla="*/ 5832657 h 7871163"/>
              <a:gd name="csX67" fmla="*/ 9003695 w 9555501"/>
              <a:gd name="csY67" fmla="*/ 5730549 h 7871163"/>
              <a:gd name="csX68" fmla="*/ 8738397 w 9555501"/>
              <a:gd name="csY68" fmla="*/ 5531519 h 7871163"/>
              <a:gd name="csX69" fmla="*/ 8599605 w 9555501"/>
              <a:gd name="csY69" fmla="*/ 5391870 h 7871163"/>
              <a:gd name="csX70" fmla="*/ 8588825 w 9555501"/>
              <a:gd name="csY70" fmla="*/ 5379312 h 7871163"/>
              <a:gd name="csX71" fmla="*/ 8471733 w 9555501"/>
              <a:gd name="csY71" fmla="*/ 5234339 h 7871163"/>
              <a:gd name="csX72" fmla="*/ 8464499 w 9555501"/>
              <a:gd name="csY72" fmla="*/ 5606053 h 7871163"/>
              <a:gd name="csX73" fmla="*/ 8374701 w 9555501"/>
              <a:gd name="csY73" fmla="*/ 5961795 h 7871163"/>
              <a:gd name="csX74" fmla="*/ 8212165 w 9555501"/>
              <a:gd name="csY74" fmla="*/ 6285730 h 7871163"/>
              <a:gd name="csX75" fmla="*/ 8026973 w 9555501"/>
              <a:gd name="csY75" fmla="*/ 6524211 h 7871163"/>
              <a:gd name="csX76" fmla="*/ 7811897 w 9555501"/>
              <a:gd name="csY76" fmla="*/ 6737711 h 7871163"/>
              <a:gd name="csX77" fmla="*/ 7502245 w 9555501"/>
              <a:gd name="csY77" fmla="*/ 6946979 h 7871163"/>
              <a:gd name="csX78" fmla="*/ 7283619 w 9555501"/>
              <a:gd name="csY78" fmla="*/ 7047859 h 7871163"/>
              <a:gd name="csX79" fmla="*/ 6926749 w 9555501"/>
              <a:gd name="csY79" fmla="*/ 7143415 h 7871163"/>
              <a:gd name="csX80" fmla="*/ 6844593 w 9555501"/>
              <a:gd name="csY80" fmla="*/ 7151060 h 7871163"/>
              <a:gd name="csX81" fmla="*/ 6680281 w 9555501"/>
              <a:gd name="csY81" fmla="*/ 7470627 h 7871163"/>
              <a:gd name="csX82" fmla="*/ 6533985 w 9555501"/>
              <a:gd name="csY82" fmla="*/ 7683444 h 7871163"/>
              <a:gd name="csX83" fmla="*/ 6409625 w 9555501"/>
              <a:gd name="csY83" fmla="*/ 7830191 h 7871163"/>
              <a:gd name="csX84" fmla="*/ 6369651 w 9555501"/>
              <a:gd name="csY84" fmla="*/ 7871163 h 7871163"/>
              <a:gd name="csX85" fmla="*/ 1868745 w 9555501"/>
              <a:gd name="csY85" fmla="*/ 7871163 h 7871163"/>
              <a:gd name="csX86" fmla="*/ 1862731 w 9555501"/>
              <a:gd name="csY86" fmla="*/ 7743645 h 7871163"/>
              <a:gd name="csX87" fmla="*/ 1864778 w 9555501"/>
              <a:gd name="csY87" fmla="*/ 7679486 h 7871163"/>
              <a:gd name="csX88" fmla="*/ 1875968 w 9555501"/>
              <a:gd name="csY88" fmla="*/ 7544615 h 7871163"/>
              <a:gd name="csX89" fmla="*/ 1894938 w 9555501"/>
              <a:gd name="csY89" fmla="*/ 7396230 h 7871163"/>
              <a:gd name="csX90" fmla="*/ 1882655 w 9555501"/>
              <a:gd name="csY90" fmla="*/ 7392681 h 7871163"/>
              <a:gd name="csX91" fmla="*/ 1810326 w 9555501"/>
              <a:gd name="csY91" fmla="*/ 7364833 h 7871163"/>
              <a:gd name="csX92" fmla="*/ 1628547 w 9555501"/>
              <a:gd name="csY92" fmla="*/ 7268458 h 7871163"/>
              <a:gd name="csX93" fmla="*/ 1472834 w 9555501"/>
              <a:gd name="csY93" fmla="*/ 7135088 h 7871163"/>
              <a:gd name="csX94" fmla="*/ 1376759 w 9555501"/>
              <a:gd name="csY94" fmla="*/ 6954078 h 7871163"/>
              <a:gd name="csX95" fmla="*/ 1352876 w 9555501"/>
              <a:gd name="csY95" fmla="*/ 6822210 h 7871163"/>
              <a:gd name="csX96" fmla="*/ 1377714 w 9555501"/>
              <a:gd name="csY96" fmla="*/ 6627412 h 7871163"/>
              <a:gd name="csX97" fmla="*/ 1437215 w 9555501"/>
              <a:gd name="csY97" fmla="*/ 6510424 h 7871163"/>
              <a:gd name="csX98" fmla="*/ 1540523 w 9555501"/>
              <a:gd name="csY98" fmla="*/ 6319311 h 7871163"/>
              <a:gd name="csX99" fmla="*/ 1488937 w 9555501"/>
              <a:gd name="csY99" fmla="*/ 6306070 h 7871163"/>
              <a:gd name="csX100" fmla="*/ 1290919 w 9555501"/>
              <a:gd name="csY100" fmla="*/ 6236041 h 7871163"/>
              <a:gd name="csX101" fmla="*/ 996142 w 9555501"/>
              <a:gd name="csY101" fmla="*/ 6084107 h 7871163"/>
              <a:gd name="csX102" fmla="*/ 823234 w 9555501"/>
              <a:gd name="csY102" fmla="*/ 5959065 h 7871163"/>
              <a:gd name="csX103" fmla="*/ 562984 w 9555501"/>
              <a:gd name="csY103" fmla="*/ 5712393 h 7871163"/>
              <a:gd name="csX104" fmla="*/ 420509 w 9555501"/>
              <a:gd name="csY104" fmla="*/ 5524421 h 7871163"/>
              <a:gd name="csX105" fmla="*/ 233271 w 9555501"/>
              <a:gd name="csY105" fmla="*/ 5208812 h 7871163"/>
              <a:gd name="csX106" fmla="*/ 146066 w 9555501"/>
              <a:gd name="csY106" fmla="*/ 4991490 h 7871163"/>
              <a:gd name="csX107" fmla="*/ 45487 w 9555501"/>
              <a:gd name="csY107" fmla="*/ 4640389 h 7871163"/>
              <a:gd name="csX108" fmla="*/ 12188 w 9555501"/>
              <a:gd name="csY108" fmla="*/ 4404092 h 7871163"/>
              <a:gd name="csX109" fmla="*/ 1544 w 9555501"/>
              <a:gd name="csY109" fmla="*/ 4043436 h 7871163"/>
              <a:gd name="csX110" fmla="*/ 88066 w 9555501"/>
              <a:gd name="csY110" fmla="*/ 3487708 h 7871163"/>
              <a:gd name="csX111" fmla="*/ 229450 w 9555501"/>
              <a:gd name="csY111" fmla="*/ 3064258 h 7871163"/>
              <a:gd name="csX112" fmla="*/ 381341 w 9555501"/>
              <a:gd name="csY112" fmla="*/ 2754246 h 7871163"/>
              <a:gd name="csX113" fmla="*/ 493520 w 9555501"/>
              <a:gd name="csY113" fmla="*/ 2559858 h 7871163"/>
              <a:gd name="csX114" fmla="*/ 617845 w 9555501"/>
              <a:gd name="csY114" fmla="*/ 2377345 h 7871163"/>
              <a:gd name="csX115" fmla="*/ 859671 w 9555501"/>
              <a:gd name="csY115" fmla="*/ 2088356 h 7871163"/>
              <a:gd name="csX116" fmla="*/ 1042542 w 9555501"/>
              <a:gd name="csY116" fmla="*/ 1911714 h 7871163"/>
              <a:gd name="csX117" fmla="*/ 1140118 w 9555501"/>
              <a:gd name="csY117" fmla="*/ 1838545 h 7871163"/>
              <a:gd name="csX118" fmla="*/ 1355742 w 9555501"/>
              <a:gd name="csY118" fmla="*/ 1702445 h 7871163"/>
              <a:gd name="csX119" fmla="*/ 1704834 w 9555501"/>
              <a:gd name="csY119" fmla="*/ 1574400 h 7871163"/>
              <a:gd name="csX120" fmla="*/ 2020627 w 9555501"/>
              <a:gd name="csY120" fmla="*/ 1541228 h 7871163"/>
              <a:gd name="csX121" fmla="*/ 2033456 w 9555501"/>
              <a:gd name="csY121" fmla="*/ 1491539 h 7871163"/>
              <a:gd name="csX122" fmla="*/ 2118067 w 9555501"/>
              <a:gd name="csY122" fmla="*/ 1230398 h 7871163"/>
              <a:gd name="csX123" fmla="*/ 2290976 w 9555501"/>
              <a:gd name="csY123" fmla="*/ 863599 h 7871163"/>
              <a:gd name="csX124" fmla="*/ 2440275 w 9555501"/>
              <a:gd name="csY124" fmla="*/ 618292 h 7871163"/>
              <a:gd name="csX125" fmla="*/ 2588891 w 9555501"/>
              <a:gd name="csY125" fmla="*/ 436599 h 7871163"/>
              <a:gd name="csX126" fmla="*/ 2753748 w 9555501"/>
              <a:gd name="csY126" fmla="*/ 272106 h 7871163"/>
              <a:gd name="csX127" fmla="*/ 3001442 w 9555501"/>
              <a:gd name="csY127" fmla="*/ 112663 h 7871163"/>
              <a:gd name="csX128" fmla="*/ 3076910 w 9555501"/>
              <a:gd name="csY128" fmla="*/ 81676 h 7871163"/>
              <a:gd name="csX129" fmla="*/ 3273701 w 9555501"/>
              <a:gd name="csY129" fmla="*/ 21475 h 7871163"/>
              <a:gd name="csX130" fmla="*/ 3548962 w 9555501"/>
              <a:gd name="csY130" fmla="*/ 43 h 78711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  <a:cxn ang="0">
                <a:pos x="csX103" y="csY103"/>
              </a:cxn>
              <a:cxn ang="0">
                <a:pos x="csX104" y="csY104"/>
              </a:cxn>
              <a:cxn ang="0">
                <a:pos x="csX105" y="csY105"/>
              </a:cxn>
              <a:cxn ang="0">
                <a:pos x="csX106" y="csY106"/>
              </a:cxn>
              <a:cxn ang="0">
                <a:pos x="csX107" y="csY107"/>
              </a:cxn>
              <a:cxn ang="0">
                <a:pos x="csX108" y="csY108"/>
              </a:cxn>
              <a:cxn ang="0">
                <a:pos x="csX109" y="csY109"/>
              </a:cxn>
              <a:cxn ang="0">
                <a:pos x="csX110" y="csY110"/>
              </a:cxn>
              <a:cxn ang="0">
                <a:pos x="csX111" y="csY111"/>
              </a:cxn>
              <a:cxn ang="0">
                <a:pos x="csX112" y="csY112"/>
              </a:cxn>
              <a:cxn ang="0">
                <a:pos x="csX113" y="csY113"/>
              </a:cxn>
              <a:cxn ang="0">
                <a:pos x="csX114" y="csY114"/>
              </a:cxn>
              <a:cxn ang="0">
                <a:pos x="csX115" y="csY115"/>
              </a:cxn>
              <a:cxn ang="0">
                <a:pos x="csX116" y="csY116"/>
              </a:cxn>
              <a:cxn ang="0">
                <a:pos x="csX117" y="csY117"/>
              </a:cxn>
              <a:cxn ang="0">
                <a:pos x="csX118" y="csY118"/>
              </a:cxn>
              <a:cxn ang="0">
                <a:pos x="csX119" y="csY119"/>
              </a:cxn>
              <a:cxn ang="0">
                <a:pos x="csX120" y="csY120"/>
              </a:cxn>
              <a:cxn ang="0">
                <a:pos x="csX121" y="csY121"/>
              </a:cxn>
              <a:cxn ang="0">
                <a:pos x="csX122" y="csY122"/>
              </a:cxn>
              <a:cxn ang="0">
                <a:pos x="csX123" y="csY123"/>
              </a:cxn>
              <a:cxn ang="0">
                <a:pos x="csX124" y="csY124"/>
              </a:cxn>
              <a:cxn ang="0">
                <a:pos x="csX125" y="csY125"/>
              </a:cxn>
              <a:cxn ang="0">
                <a:pos x="csX126" y="csY126"/>
              </a:cxn>
              <a:cxn ang="0">
                <a:pos x="csX127" y="csY127"/>
              </a:cxn>
              <a:cxn ang="0">
                <a:pos x="csX128" y="csY128"/>
              </a:cxn>
              <a:cxn ang="0">
                <a:pos x="csX129" y="csY129"/>
              </a:cxn>
              <a:cxn ang="0">
                <a:pos x="csX130" y="csY130"/>
              </a:cxn>
            </a:cxnLst>
            <a:rect l="l" t="t" r="r" b="b"/>
            <a:pathLst>
              <a:path w="9555501" h="7871163">
                <a:moveTo>
                  <a:pt x="3548962" y="43"/>
                </a:moveTo>
                <a:cubicBezTo>
                  <a:pt x="3600685" y="-503"/>
                  <a:pt x="3652407" y="4275"/>
                  <a:pt x="3703311" y="13012"/>
                </a:cubicBezTo>
                <a:cubicBezTo>
                  <a:pt x="3845240" y="37447"/>
                  <a:pt x="3984986" y="71301"/>
                  <a:pt x="4115725" y="132457"/>
                </a:cubicBezTo>
                <a:cubicBezTo>
                  <a:pt x="4133466" y="140784"/>
                  <a:pt x="4151208" y="149248"/>
                  <a:pt x="4168812" y="157848"/>
                </a:cubicBezTo>
                <a:cubicBezTo>
                  <a:pt x="4197880" y="171908"/>
                  <a:pt x="4226949" y="186515"/>
                  <a:pt x="4255471" y="201667"/>
                </a:cubicBezTo>
                <a:cubicBezTo>
                  <a:pt x="4333942" y="243029"/>
                  <a:pt x="4409956" y="288896"/>
                  <a:pt x="4480784" y="342954"/>
                </a:cubicBezTo>
                <a:cubicBezTo>
                  <a:pt x="4554478" y="399195"/>
                  <a:pt x="4623533" y="462262"/>
                  <a:pt x="4691222" y="525466"/>
                </a:cubicBezTo>
                <a:cubicBezTo>
                  <a:pt x="4728478" y="560276"/>
                  <a:pt x="4763961" y="596997"/>
                  <a:pt x="4797669" y="635356"/>
                </a:cubicBezTo>
                <a:cubicBezTo>
                  <a:pt x="4892380" y="743198"/>
                  <a:pt x="4971806" y="865100"/>
                  <a:pt x="5045500" y="987549"/>
                </a:cubicBezTo>
                <a:cubicBezTo>
                  <a:pt x="5060921" y="1013349"/>
                  <a:pt x="5075387" y="1039149"/>
                  <a:pt x="5089444" y="1065495"/>
                </a:cubicBezTo>
                <a:cubicBezTo>
                  <a:pt x="5098450" y="1061809"/>
                  <a:pt x="5107594" y="1058260"/>
                  <a:pt x="5116601" y="1054711"/>
                </a:cubicBezTo>
                <a:cubicBezTo>
                  <a:pt x="5200121" y="1022768"/>
                  <a:pt x="5285279" y="994920"/>
                  <a:pt x="5371528" y="971441"/>
                </a:cubicBezTo>
                <a:cubicBezTo>
                  <a:pt x="5413425" y="959974"/>
                  <a:pt x="5456140" y="951237"/>
                  <a:pt x="5499401" y="946186"/>
                </a:cubicBezTo>
                <a:cubicBezTo>
                  <a:pt x="5583058" y="936494"/>
                  <a:pt x="5669580" y="930488"/>
                  <a:pt x="5753783" y="937586"/>
                </a:cubicBezTo>
                <a:cubicBezTo>
                  <a:pt x="5816696" y="942910"/>
                  <a:pt x="5884112" y="960793"/>
                  <a:pt x="5942795" y="974717"/>
                </a:cubicBezTo>
                <a:cubicBezTo>
                  <a:pt x="5961491" y="979222"/>
                  <a:pt x="5979915" y="984545"/>
                  <a:pt x="5997792" y="991644"/>
                </a:cubicBezTo>
                <a:cubicBezTo>
                  <a:pt x="6056065" y="1014577"/>
                  <a:pt x="6112564" y="1043654"/>
                  <a:pt x="6165788" y="1076416"/>
                </a:cubicBezTo>
                <a:cubicBezTo>
                  <a:pt x="6217510" y="1108359"/>
                  <a:pt x="6269233" y="1160505"/>
                  <a:pt x="6309217" y="1198045"/>
                </a:cubicBezTo>
                <a:cubicBezTo>
                  <a:pt x="6327641" y="1215382"/>
                  <a:pt x="6344155" y="1234084"/>
                  <a:pt x="6358349" y="1254969"/>
                </a:cubicBezTo>
                <a:cubicBezTo>
                  <a:pt x="6396285" y="1310392"/>
                  <a:pt x="6441869" y="1371138"/>
                  <a:pt x="6467661" y="1435980"/>
                </a:cubicBezTo>
                <a:cubicBezTo>
                  <a:pt x="6504097" y="1527305"/>
                  <a:pt x="6534805" y="1624362"/>
                  <a:pt x="6543811" y="1722922"/>
                </a:cubicBezTo>
                <a:cubicBezTo>
                  <a:pt x="6549543" y="1787490"/>
                  <a:pt x="6552681" y="1852196"/>
                  <a:pt x="6553501" y="1917174"/>
                </a:cubicBezTo>
                <a:cubicBezTo>
                  <a:pt x="6566193" y="1916355"/>
                  <a:pt x="6579157" y="1916628"/>
                  <a:pt x="6592121" y="1917583"/>
                </a:cubicBezTo>
                <a:cubicBezTo>
                  <a:pt x="6636613" y="1910075"/>
                  <a:pt x="6680009" y="1913761"/>
                  <a:pt x="6722589" y="1928641"/>
                </a:cubicBezTo>
                <a:cubicBezTo>
                  <a:pt x="6767077" y="1932736"/>
                  <a:pt x="6808019" y="1947342"/>
                  <a:pt x="6845139" y="1972323"/>
                </a:cubicBezTo>
                <a:cubicBezTo>
                  <a:pt x="6907369" y="1997577"/>
                  <a:pt x="6960047" y="2037029"/>
                  <a:pt x="7002899" y="2090540"/>
                </a:cubicBezTo>
                <a:cubicBezTo>
                  <a:pt x="7028009" y="2129036"/>
                  <a:pt x="7052983" y="2167395"/>
                  <a:pt x="7077957" y="2205890"/>
                </a:cubicBezTo>
                <a:cubicBezTo>
                  <a:pt x="7092013" y="2249573"/>
                  <a:pt x="7105933" y="2293256"/>
                  <a:pt x="7119991" y="2336939"/>
                </a:cubicBezTo>
                <a:cubicBezTo>
                  <a:pt x="7121901" y="2381168"/>
                  <a:pt x="7123813" y="2425533"/>
                  <a:pt x="7125721" y="2469762"/>
                </a:cubicBezTo>
                <a:cubicBezTo>
                  <a:pt x="7128041" y="2560540"/>
                  <a:pt x="7130361" y="2651182"/>
                  <a:pt x="7132545" y="2741824"/>
                </a:cubicBezTo>
                <a:cubicBezTo>
                  <a:pt x="7138551" y="2982625"/>
                  <a:pt x="7142237" y="3223837"/>
                  <a:pt x="7148923" y="3464638"/>
                </a:cubicBezTo>
                <a:cubicBezTo>
                  <a:pt x="7262601" y="3523473"/>
                  <a:pt x="7374237" y="3585585"/>
                  <a:pt x="7480409" y="3658617"/>
                </a:cubicBezTo>
                <a:cubicBezTo>
                  <a:pt x="7552739" y="3708443"/>
                  <a:pt x="7622339" y="3762091"/>
                  <a:pt x="7688527" y="3819698"/>
                </a:cubicBezTo>
                <a:cubicBezTo>
                  <a:pt x="7689893" y="3820926"/>
                  <a:pt x="7691121" y="3822018"/>
                  <a:pt x="7692485" y="3823247"/>
                </a:cubicBezTo>
                <a:cubicBezTo>
                  <a:pt x="7758127" y="3880581"/>
                  <a:pt x="7823497" y="3938187"/>
                  <a:pt x="7885181" y="3999480"/>
                </a:cubicBezTo>
                <a:cubicBezTo>
                  <a:pt x="7913977" y="4028147"/>
                  <a:pt x="7942089" y="4057496"/>
                  <a:pt x="7968973" y="4088074"/>
                </a:cubicBezTo>
                <a:cubicBezTo>
                  <a:pt x="8004321" y="4128071"/>
                  <a:pt x="8036801" y="4169843"/>
                  <a:pt x="8067917" y="4212707"/>
                </a:cubicBezTo>
                <a:cubicBezTo>
                  <a:pt x="8055497" y="4125478"/>
                  <a:pt x="8045261" y="4037839"/>
                  <a:pt x="8042259" y="3949518"/>
                </a:cubicBezTo>
                <a:cubicBezTo>
                  <a:pt x="8039665" y="3869933"/>
                  <a:pt x="8041849" y="3790349"/>
                  <a:pt x="8048947" y="3711037"/>
                </a:cubicBezTo>
                <a:cubicBezTo>
                  <a:pt x="8059453" y="3591455"/>
                  <a:pt x="8074329" y="3471327"/>
                  <a:pt x="8098621" y="3353657"/>
                </a:cubicBezTo>
                <a:cubicBezTo>
                  <a:pt x="8136969" y="3168960"/>
                  <a:pt x="8203431" y="2993819"/>
                  <a:pt x="8276853" y="2820180"/>
                </a:cubicBezTo>
                <a:cubicBezTo>
                  <a:pt x="8334853" y="2682989"/>
                  <a:pt x="8397219" y="2557537"/>
                  <a:pt x="8467911" y="2426352"/>
                </a:cubicBezTo>
                <a:cubicBezTo>
                  <a:pt x="8527003" y="2316599"/>
                  <a:pt x="8590189" y="2227868"/>
                  <a:pt x="8660061" y="2136544"/>
                </a:cubicBezTo>
                <a:cubicBezTo>
                  <a:pt x="8705507" y="2077162"/>
                  <a:pt x="8753271" y="2019419"/>
                  <a:pt x="8803219" y="1963587"/>
                </a:cubicBezTo>
                <a:cubicBezTo>
                  <a:pt x="8852349" y="1908847"/>
                  <a:pt x="8903253" y="1855745"/>
                  <a:pt x="8956203" y="1804418"/>
                </a:cubicBezTo>
                <a:cubicBezTo>
                  <a:pt x="9046683" y="1716779"/>
                  <a:pt x="9139073" y="1631324"/>
                  <a:pt x="9242929" y="1559930"/>
                </a:cubicBezTo>
                <a:cubicBezTo>
                  <a:pt x="9321399" y="1505873"/>
                  <a:pt x="9388541" y="1468060"/>
                  <a:pt x="9462237" y="1425742"/>
                </a:cubicBezTo>
                <a:lnTo>
                  <a:pt x="9555501" y="1377747"/>
                </a:lnTo>
                <a:lnTo>
                  <a:pt x="9555501" y="7871163"/>
                </a:lnTo>
                <a:lnTo>
                  <a:pt x="9419843" y="7871163"/>
                </a:lnTo>
                <a:lnTo>
                  <a:pt x="9383901" y="7815995"/>
                </a:lnTo>
                <a:cubicBezTo>
                  <a:pt x="9321809" y="7691499"/>
                  <a:pt x="9309935" y="7645495"/>
                  <a:pt x="9297107" y="7507757"/>
                </a:cubicBezTo>
                <a:cubicBezTo>
                  <a:pt x="9296015" y="7495335"/>
                  <a:pt x="9295605" y="7483186"/>
                  <a:pt x="9296425" y="7470764"/>
                </a:cubicBezTo>
                <a:cubicBezTo>
                  <a:pt x="9299427" y="7418208"/>
                  <a:pt x="9307479" y="7364423"/>
                  <a:pt x="9315531" y="7312550"/>
                </a:cubicBezTo>
                <a:cubicBezTo>
                  <a:pt x="9318669" y="7291255"/>
                  <a:pt x="9323309" y="7270368"/>
                  <a:pt x="9328221" y="7249620"/>
                </a:cubicBezTo>
                <a:cubicBezTo>
                  <a:pt x="9338593" y="7205663"/>
                  <a:pt x="9349785" y="7161844"/>
                  <a:pt x="9361929" y="7118435"/>
                </a:cubicBezTo>
                <a:cubicBezTo>
                  <a:pt x="9375169" y="7070383"/>
                  <a:pt x="9389771" y="7022742"/>
                  <a:pt x="9405329" y="6975373"/>
                </a:cubicBezTo>
                <a:cubicBezTo>
                  <a:pt x="9401507" y="6973598"/>
                  <a:pt x="9397685" y="6971824"/>
                  <a:pt x="9393865" y="6969913"/>
                </a:cubicBezTo>
                <a:cubicBezTo>
                  <a:pt x="9370801" y="6958446"/>
                  <a:pt x="9348421" y="6945205"/>
                  <a:pt x="9327129" y="6930325"/>
                </a:cubicBezTo>
                <a:cubicBezTo>
                  <a:pt x="9271587" y="6891557"/>
                  <a:pt x="9213313" y="6852105"/>
                  <a:pt x="9163911" y="6804873"/>
                </a:cubicBezTo>
                <a:cubicBezTo>
                  <a:pt x="9114781" y="6757914"/>
                  <a:pt x="9073705" y="6700171"/>
                  <a:pt x="9032627" y="6647342"/>
                </a:cubicBezTo>
                <a:cubicBezTo>
                  <a:pt x="8993597" y="6587415"/>
                  <a:pt x="8972169" y="6522710"/>
                  <a:pt x="8968213" y="6452817"/>
                </a:cubicBezTo>
                <a:cubicBezTo>
                  <a:pt x="8955793" y="6408315"/>
                  <a:pt x="8955249" y="6363541"/>
                  <a:pt x="8966713" y="6318766"/>
                </a:cubicBezTo>
                <a:cubicBezTo>
                  <a:pt x="8969305" y="6251876"/>
                  <a:pt x="8988409" y="6189355"/>
                  <a:pt x="9023893" y="6130929"/>
                </a:cubicBezTo>
                <a:cubicBezTo>
                  <a:pt x="9049959" y="6095846"/>
                  <a:pt x="9076025" y="6060764"/>
                  <a:pt x="9101953" y="6025544"/>
                </a:cubicBezTo>
                <a:cubicBezTo>
                  <a:pt x="9145215" y="5967255"/>
                  <a:pt x="9189841" y="5910194"/>
                  <a:pt x="9235833" y="5854362"/>
                </a:cubicBezTo>
                <a:cubicBezTo>
                  <a:pt x="9219593" y="5847264"/>
                  <a:pt x="9203489" y="5840166"/>
                  <a:pt x="9187385" y="5832657"/>
                </a:cubicBezTo>
                <a:cubicBezTo>
                  <a:pt x="9123925" y="5803035"/>
                  <a:pt x="9062377" y="5768908"/>
                  <a:pt x="9003695" y="5730549"/>
                </a:cubicBezTo>
                <a:cubicBezTo>
                  <a:pt x="8911305" y="5670212"/>
                  <a:pt x="8821507" y="5604142"/>
                  <a:pt x="8738397" y="5531519"/>
                </a:cubicBezTo>
                <a:cubicBezTo>
                  <a:pt x="8688857" y="5488245"/>
                  <a:pt x="8642457" y="5441560"/>
                  <a:pt x="8599605" y="5391870"/>
                </a:cubicBezTo>
                <a:cubicBezTo>
                  <a:pt x="8596057" y="5387775"/>
                  <a:pt x="8592373" y="5383543"/>
                  <a:pt x="8588825" y="5379312"/>
                </a:cubicBezTo>
                <a:cubicBezTo>
                  <a:pt x="8548837" y="5331943"/>
                  <a:pt x="8509397" y="5283892"/>
                  <a:pt x="8471733" y="5234339"/>
                </a:cubicBezTo>
                <a:cubicBezTo>
                  <a:pt x="8478283" y="5359245"/>
                  <a:pt x="8484425" y="5482239"/>
                  <a:pt x="8464499" y="5606053"/>
                </a:cubicBezTo>
                <a:cubicBezTo>
                  <a:pt x="8445257" y="5725907"/>
                  <a:pt x="8418645" y="5848083"/>
                  <a:pt x="8374701" y="5961795"/>
                </a:cubicBezTo>
                <a:cubicBezTo>
                  <a:pt x="8331441" y="6074142"/>
                  <a:pt x="8275489" y="6183349"/>
                  <a:pt x="8212165" y="6285730"/>
                </a:cubicBezTo>
                <a:cubicBezTo>
                  <a:pt x="8158805" y="6372140"/>
                  <a:pt x="8094529" y="6448585"/>
                  <a:pt x="8026973" y="6524211"/>
                </a:cubicBezTo>
                <a:cubicBezTo>
                  <a:pt x="7959285" y="6600247"/>
                  <a:pt x="7890777" y="6673279"/>
                  <a:pt x="7811897" y="6737711"/>
                </a:cubicBezTo>
                <a:cubicBezTo>
                  <a:pt x="7715549" y="6816204"/>
                  <a:pt x="7609649" y="6885141"/>
                  <a:pt x="7502245" y="6946979"/>
                </a:cubicBezTo>
                <a:cubicBezTo>
                  <a:pt x="7432645" y="6987112"/>
                  <a:pt x="7359361" y="7021240"/>
                  <a:pt x="7283619" y="7047859"/>
                </a:cubicBezTo>
                <a:cubicBezTo>
                  <a:pt x="7167891" y="7088403"/>
                  <a:pt x="7049163" y="7128400"/>
                  <a:pt x="6926749" y="7143415"/>
                </a:cubicBezTo>
                <a:cubicBezTo>
                  <a:pt x="6899589" y="7146691"/>
                  <a:pt x="6872161" y="7149285"/>
                  <a:pt x="6844593" y="7151060"/>
                </a:cubicBezTo>
                <a:cubicBezTo>
                  <a:pt x="6796419" y="7261086"/>
                  <a:pt x="6740875" y="7367836"/>
                  <a:pt x="6680281" y="7470627"/>
                </a:cubicBezTo>
                <a:cubicBezTo>
                  <a:pt x="6636475" y="7544752"/>
                  <a:pt x="6587755" y="7616009"/>
                  <a:pt x="6533985" y="7683444"/>
                </a:cubicBezTo>
                <a:cubicBezTo>
                  <a:pt x="6494135" y="7733407"/>
                  <a:pt x="6452717" y="7782550"/>
                  <a:pt x="6409625" y="7830191"/>
                </a:cubicBezTo>
                <a:lnTo>
                  <a:pt x="6369651" y="7871163"/>
                </a:lnTo>
                <a:lnTo>
                  <a:pt x="1868745" y="7871163"/>
                </a:lnTo>
                <a:lnTo>
                  <a:pt x="1862731" y="7743645"/>
                </a:lnTo>
                <a:cubicBezTo>
                  <a:pt x="1862321" y="7722213"/>
                  <a:pt x="1863277" y="7700781"/>
                  <a:pt x="1864778" y="7679486"/>
                </a:cubicBezTo>
                <a:cubicBezTo>
                  <a:pt x="1867507" y="7634438"/>
                  <a:pt x="1871328" y="7589390"/>
                  <a:pt x="1875968" y="7544615"/>
                </a:cubicBezTo>
                <a:cubicBezTo>
                  <a:pt x="1881154" y="7494926"/>
                  <a:pt x="1887432" y="7445509"/>
                  <a:pt x="1894938" y="7396230"/>
                </a:cubicBezTo>
                <a:cubicBezTo>
                  <a:pt x="1890844" y="7395138"/>
                  <a:pt x="1886886" y="7393909"/>
                  <a:pt x="1882655" y="7392681"/>
                </a:cubicBezTo>
                <a:cubicBezTo>
                  <a:pt x="1857954" y="7385173"/>
                  <a:pt x="1833662" y="7375890"/>
                  <a:pt x="1810326" y="7364833"/>
                </a:cubicBezTo>
                <a:cubicBezTo>
                  <a:pt x="1749051" y="7335893"/>
                  <a:pt x="1685046" y="7306680"/>
                  <a:pt x="1628547" y="7268458"/>
                </a:cubicBezTo>
                <a:cubicBezTo>
                  <a:pt x="1572185" y="7230371"/>
                  <a:pt x="1521963" y="7180273"/>
                  <a:pt x="1472834" y="7135088"/>
                </a:cubicBezTo>
                <a:cubicBezTo>
                  <a:pt x="1424114" y="7082533"/>
                  <a:pt x="1392180" y="7022332"/>
                  <a:pt x="1376759" y="6954078"/>
                </a:cubicBezTo>
                <a:cubicBezTo>
                  <a:pt x="1356970" y="6912306"/>
                  <a:pt x="1348919" y="6868350"/>
                  <a:pt x="1352876" y="6822210"/>
                </a:cubicBezTo>
                <a:cubicBezTo>
                  <a:pt x="1344142" y="6755867"/>
                  <a:pt x="1352467" y="6690888"/>
                  <a:pt x="1377714" y="6627412"/>
                </a:cubicBezTo>
                <a:cubicBezTo>
                  <a:pt x="1397502" y="6588507"/>
                  <a:pt x="1417427" y="6549466"/>
                  <a:pt x="1437215" y="6510424"/>
                </a:cubicBezTo>
                <a:cubicBezTo>
                  <a:pt x="1469968" y="6445855"/>
                  <a:pt x="1504359" y="6382106"/>
                  <a:pt x="1540523" y="6319311"/>
                </a:cubicBezTo>
                <a:cubicBezTo>
                  <a:pt x="1523328" y="6315080"/>
                  <a:pt x="1506133" y="6310711"/>
                  <a:pt x="1488937" y="6306070"/>
                </a:cubicBezTo>
                <a:cubicBezTo>
                  <a:pt x="1421384" y="6287368"/>
                  <a:pt x="1355196" y="6264025"/>
                  <a:pt x="1290919" y="6236041"/>
                </a:cubicBezTo>
                <a:cubicBezTo>
                  <a:pt x="1189794" y="6191949"/>
                  <a:pt x="1090307" y="6141714"/>
                  <a:pt x="996142" y="6084107"/>
                </a:cubicBezTo>
                <a:cubicBezTo>
                  <a:pt x="935412" y="6046840"/>
                  <a:pt x="877685" y="6004932"/>
                  <a:pt x="823234" y="5959065"/>
                </a:cubicBezTo>
                <a:cubicBezTo>
                  <a:pt x="732208" y="5882074"/>
                  <a:pt x="641864" y="5802080"/>
                  <a:pt x="562984" y="5712393"/>
                </a:cubicBezTo>
                <a:cubicBezTo>
                  <a:pt x="510989" y="5653285"/>
                  <a:pt x="463770" y="5590354"/>
                  <a:pt x="420509" y="5524421"/>
                </a:cubicBezTo>
                <a:cubicBezTo>
                  <a:pt x="352956" y="5421493"/>
                  <a:pt x="286494" y="5319930"/>
                  <a:pt x="233271" y="5208812"/>
                </a:cubicBezTo>
                <a:cubicBezTo>
                  <a:pt x="199563" y="5138374"/>
                  <a:pt x="170494" y="5065614"/>
                  <a:pt x="146066" y="4991490"/>
                </a:cubicBezTo>
                <a:cubicBezTo>
                  <a:pt x="107718" y="4875730"/>
                  <a:pt x="69915" y="4759971"/>
                  <a:pt x="45487" y="4640389"/>
                </a:cubicBezTo>
                <a:cubicBezTo>
                  <a:pt x="29520" y="4562306"/>
                  <a:pt x="18466" y="4483404"/>
                  <a:pt x="12188" y="4404092"/>
                </a:cubicBezTo>
                <a:cubicBezTo>
                  <a:pt x="2499" y="4284510"/>
                  <a:pt x="-2823" y="4163564"/>
                  <a:pt x="1544" y="4043436"/>
                </a:cubicBezTo>
                <a:cubicBezTo>
                  <a:pt x="8504" y="3854917"/>
                  <a:pt x="44805" y="3671040"/>
                  <a:pt x="88066" y="3487708"/>
                </a:cubicBezTo>
                <a:cubicBezTo>
                  <a:pt x="122320" y="3342599"/>
                  <a:pt x="170358" y="3201040"/>
                  <a:pt x="229450" y="3064258"/>
                </a:cubicBezTo>
                <a:cubicBezTo>
                  <a:pt x="275031" y="2958736"/>
                  <a:pt x="327845" y="2855945"/>
                  <a:pt x="381341" y="2754246"/>
                </a:cubicBezTo>
                <a:cubicBezTo>
                  <a:pt x="416278" y="2688039"/>
                  <a:pt x="453807" y="2623198"/>
                  <a:pt x="493520" y="2559858"/>
                </a:cubicBezTo>
                <a:cubicBezTo>
                  <a:pt x="532824" y="2497610"/>
                  <a:pt x="574311" y="2436727"/>
                  <a:pt x="617845" y="2377345"/>
                </a:cubicBezTo>
                <a:cubicBezTo>
                  <a:pt x="692495" y="2275646"/>
                  <a:pt x="775196" y="2182001"/>
                  <a:pt x="859671" y="2088356"/>
                </a:cubicBezTo>
                <a:cubicBezTo>
                  <a:pt x="916579" y="2025425"/>
                  <a:pt x="977036" y="1965771"/>
                  <a:pt x="1042542" y="1911714"/>
                </a:cubicBezTo>
                <a:cubicBezTo>
                  <a:pt x="1073930" y="1885913"/>
                  <a:pt x="1106410" y="1861478"/>
                  <a:pt x="1140118" y="1838545"/>
                </a:cubicBezTo>
                <a:cubicBezTo>
                  <a:pt x="1209991" y="1791040"/>
                  <a:pt x="1281093" y="1742579"/>
                  <a:pt x="1355742" y="1702445"/>
                </a:cubicBezTo>
                <a:cubicBezTo>
                  <a:pt x="1464646" y="1643747"/>
                  <a:pt x="1585695" y="1604978"/>
                  <a:pt x="1704834" y="1574400"/>
                </a:cubicBezTo>
                <a:cubicBezTo>
                  <a:pt x="1808415" y="1547917"/>
                  <a:pt x="1914180" y="1544641"/>
                  <a:pt x="2020627" y="1541228"/>
                </a:cubicBezTo>
                <a:cubicBezTo>
                  <a:pt x="2024721" y="1524574"/>
                  <a:pt x="2029088" y="1508057"/>
                  <a:pt x="2033456" y="1491539"/>
                </a:cubicBezTo>
                <a:cubicBezTo>
                  <a:pt x="2056792" y="1402945"/>
                  <a:pt x="2085041" y="1315716"/>
                  <a:pt x="2118067" y="1230398"/>
                </a:cubicBezTo>
                <a:cubicBezTo>
                  <a:pt x="2166924" y="1104127"/>
                  <a:pt x="2227926" y="983317"/>
                  <a:pt x="2290976" y="863599"/>
                </a:cubicBezTo>
                <a:cubicBezTo>
                  <a:pt x="2335465" y="778826"/>
                  <a:pt x="2385004" y="696512"/>
                  <a:pt x="2440275" y="618292"/>
                </a:cubicBezTo>
                <a:cubicBezTo>
                  <a:pt x="2485583" y="553860"/>
                  <a:pt x="2536487" y="495298"/>
                  <a:pt x="2588891" y="436599"/>
                </a:cubicBezTo>
                <a:cubicBezTo>
                  <a:pt x="2640886" y="378310"/>
                  <a:pt x="2692472" y="320976"/>
                  <a:pt x="2753748" y="272106"/>
                </a:cubicBezTo>
                <a:cubicBezTo>
                  <a:pt x="2830308" y="211359"/>
                  <a:pt x="2913555" y="155664"/>
                  <a:pt x="3001442" y="112663"/>
                </a:cubicBezTo>
                <a:cubicBezTo>
                  <a:pt x="3026007" y="100787"/>
                  <a:pt x="3051117" y="90549"/>
                  <a:pt x="3076910" y="81676"/>
                </a:cubicBezTo>
                <a:cubicBezTo>
                  <a:pt x="3139823" y="59971"/>
                  <a:pt x="3207240" y="36082"/>
                  <a:pt x="3273701" y="21475"/>
                </a:cubicBezTo>
                <a:cubicBezTo>
                  <a:pt x="3363226" y="1955"/>
                  <a:pt x="3458346" y="1136"/>
                  <a:pt x="3548962" y="43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FI"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1ABEFDD9-9827-59AC-1EC4-D244CE598EE6}"/>
              </a:ext>
            </a:extLst>
          </p:cNvPr>
          <p:cNvSpPr/>
          <p:nvPr userDrawn="1"/>
        </p:nvSpPr>
        <p:spPr>
          <a:xfrm>
            <a:off x="17777279" y="1190493"/>
            <a:ext cx="1105535" cy="1105535"/>
          </a:xfrm>
          <a:custGeom>
            <a:avLst/>
            <a:gdLst/>
            <a:ahLst/>
            <a:cxnLst/>
            <a:rect l="l" t="t" r="r" b="b"/>
            <a:pathLst>
              <a:path w="1105534" h="1105535">
                <a:moveTo>
                  <a:pt x="1104919" y="0"/>
                </a:moveTo>
                <a:lnTo>
                  <a:pt x="702313" y="0"/>
                </a:lnTo>
                <a:lnTo>
                  <a:pt x="702313" y="420887"/>
                </a:lnTo>
                <a:lnTo>
                  <a:pt x="281425" y="0"/>
                </a:lnTo>
                <a:lnTo>
                  <a:pt x="0" y="281425"/>
                </a:lnTo>
                <a:lnTo>
                  <a:pt x="430395" y="711821"/>
                </a:lnTo>
                <a:lnTo>
                  <a:pt x="0" y="711821"/>
                </a:lnTo>
                <a:lnTo>
                  <a:pt x="0" y="1104908"/>
                </a:lnTo>
                <a:lnTo>
                  <a:pt x="716679" y="1104908"/>
                </a:lnTo>
                <a:lnTo>
                  <a:pt x="765378" y="1101883"/>
                </a:lnTo>
                <a:lnTo>
                  <a:pt x="812272" y="1093051"/>
                </a:lnTo>
                <a:lnTo>
                  <a:pt x="856997" y="1078776"/>
                </a:lnTo>
                <a:lnTo>
                  <a:pt x="899190" y="1059421"/>
                </a:lnTo>
                <a:lnTo>
                  <a:pt x="938486" y="1035350"/>
                </a:lnTo>
                <a:lnTo>
                  <a:pt x="974522" y="1006928"/>
                </a:lnTo>
                <a:lnTo>
                  <a:pt x="1006934" y="974517"/>
                </a:lnTo>
                <a:lnTo>
                  <a:pt x="1035357" y="938483"/>
                </a:lnTo>
                <a:lnTo>
                  <a:pt x="1059429" y="899187"/>
                </a:lnTo>
                <a:lnTo>
                  <a:pt x="1078785" y="856996"/>
                </a:lnTo>
                <a:lnTo>
                  <a:pt x="1093061" y="812271"/>
                </a:lnTo>
                <a:lnTo>
                  <a:pt x="1101894" y="765378"/>
                </a:lnTo>
                <a:lnTo>
                  <a:pt x="1104919" y="716679"/>
                </a:lnTo>
                <a:lnTo>
                  <a:pt x="1104919" y="0"/>
                </a:lnTo>
                <a:close/>
              </a:path>
            </a:pathLst>
          </a:custGeom>
          <a:solidFill>
            <a:srgbClr val="F0EB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A32C32-45B7-E6B7-CDB8-3ED16B000F5C}"/>
              </a:ext>
            </a:extLst>
          </p:cNvPr>
          <p:cNvSpPr txBox="1"/>
          <p:nvPr userDrawn="1"/>
        </p:nvSpPr>
        <p:spPr>
          <a:xfrm>
            <a:off x="2660650" y="10362369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3800" b="0" i="0">
                <a:solidFill>
                  <a:schemeClr val="tx1"/>
                </a:solidFill>
                <a:latin typeface="Aptos Narrow" panose="020B0004020202020204" pitchFamily="34" charset="0"/>
              </a:rPr>
              <a:t>ETEKA</a:t>
            </a: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CEED7858-E511-0C8F-98AD-871DFB9F601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4426" y="10351400"/>
            <a:ext cx="1867624" cy="660574"/>
          </a:xfrm>
          <a:prstGeom prst="rect">
            <a:avLst/>
          </a:prstGeom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D79DF807-6CE7-8525-81C3-57CFDD6CDC1B}"/>
              </a:ext>
            </a:extLst>
          </p:cNvPr>
          <p:cNvSpPr/>
          <p:nvPr userDrawn="1"/>
        </p:nvSpPr>
        <p:spPr>
          <a:xfrm>
            <a:off x="1136650" y="6229517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id="{2F21AE4D-FD13-B45F-CDCA-99A12240C635}"/>
              </a:ext>
            </a:extLst>
          </p:cNvPr>
          <p:cNvSpPr/>
          <p:nvPr userDrawn="1"/>
        </p:nvSpPr>
        <p:spPr>
          <a:xfrm>
            <a:off x="1136650" y="7305818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6">
            <a:extLst>
              <a:ext uri="{FF2B5EF4-FFF2-40B4-BE49-F238E27FC236}">
                <a16:creationId xmlns:a16="http://schemas.microsoft.com/office/drawing/2014/main" id="{66017A36-2249-F1FE-DB4B-91BCCC53578E}"/>
              </a:ext>
            </a:extLst>
          </p:cNvPr>
          <p:cNvSpPr/>
          <p:nvPr userDrawn="1"/>
        </p:nvSpPr>
        <p:spPr>
          <a:xfrm>
            <a:off x="1136650" y="8320915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3478F5D9-F51B-2311-EFB7-B3FF1449C8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0056812" cy="2692147"/>
          </a:xfrm>
        </p:spPr>
        <p:txBody>
          <a:bodyPr>
            <a:noAutofit/>
          </a:bodyPr>
          <a:lstStyle>
            <a:lvl1pPr>
              <a:defRPr sz="9200" b="1" i="0">
                <a:solidFill>
                  <a:schemeClr val="tx1"/>
                </a:solidFill>
                <a:latin typeface="Aptos ExtraBold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9A52215C-3635-84C4-D40E-A94829C0DA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84250" y="4019497"/>
            <a:ext cx="8913812" cy="1797050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2" name="Text Placeholder 27">
            <a:extLst>
              <a:ext uri="{FF2B5EF4-FFF2-40B4-BE49-F238E27FC236}">
                <a16:creationId xmlns:a16="http://schemas.microsoft.com/office/drawing/2014/main" id="{8B2A0ABC-6345-7AF4-C009-D35CD5A747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4788" y="6119691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1E672CB5-ADBF-76D6-2A38-F447DFEE9C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34788" y="7195992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4" name="Text Placeholder 27">
            <a:extLst>
              <a:ext uri="{FF2B5EF4-FFF2-40B4-BE49-F238E27FC236}">
                <a16:creationId xmlns:a16="http://schemas.microsoft.com/office/drawing/2014/main" id="{EF867FC7-F0AB-8788-E659-84E1E8ECC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34788" y="8212388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70775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0" userDrawn="1">
          <p15:clr>
            <a:srgbClr val="FBAE40"/>
          </p15:clr>
        </p15:guide>
        <p15:guide id="2" pos="716" userDrawn="1">
          <p15:clr>
            <a:srgbClr val="FBAE40"/>
          </p15:clr>
        </p15:guide>
        <p15:guide id="3" orient="horz" pos="6346" userDrawn="1">
          <p15:clr>
            <a:srgbClr val="FBAE40"/>
          </p15:clr>
        </p15:guide>
        <p15:guide id="4" pos="1190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ä kahdella palstall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1ABEFDD9-9827-59AC-1EC4-D244CE598EE6}"/>
              </a:ext>
            </a:extLst>
          </p:cNvPr>
          <p:cNvSpPr/>
          <p:nvPr userDrawn="1"/>
        </p:nvSpPr>
        <p:spPr>
          <a:xfrm>
            <a:off x="17777279" y="1190493"/>
            <a:ext cx="1105535" cy="1105535"/>
          </a:xfrm>
          <a:custGeom>
            <a:avLst/>
            <a:gdLst/>
            <a:ahLst/>
            <a:cxnLst/>
            <a:rect l="l" t="t" r="r" b="b"/>
            <a:pathLst>
              <a:path w="1105534" h="1105535">
                <a:moveTo>
                  <a:pt x="1104919" y="0"/>
                </a:moveTo>
                <a:lnTo>
                  <a:pt x="702313" y="0"/>
                </a:lnTo>
                <a:lnTo>
                  <a:pt x="702313" y="420887"/>
                </a:lnTo>
                <a:lnTo>
                  <a:pt x="281425" y="0"/>
                </a:lnTo>
                <a:lnTo>
                  <a:pt x="0" y="281425"/>
                </a:lnTo>
                <a:lnTo>
                  <a:pt x="430395" y="711821"/>
                </a:lnTo>
                <a:lnTo>
                  <a:pt x="0" y="711821"/>
                </a:lnTo>
                <a:lnTo>
                  <a:pt x="0" y="1104908"/>
                </a:lnTo>
                <a:lnTo>
                  <a:pt x="716679" y="1104908"/>
                </a:lnTo>
                <a:lnTo>
                  <a:pt x="765378" y="1101883"/>
                </a:lnTo>
                <a:lnTo>
                  <a:pt x="812272" y="1093051"/>
                </a:lnTo>
                <a:lnTo>
                  <a:pt x="856997" y="1078776"/>
                </a:lnTo>
                <a:lnTo>
                  <a:pt x="899190" y="1059421"/>
                </a:lnTo>
                <a:lnTo>
                  <a:pt x="938486" y="1035350"/>
                </a:lnTo>
                <a:lnTo>
                  <a:pt x="974522" y="1006928"/>
                </a:lnTo>
                <a:lnTo>
                  <a:pt x="1006934" y="974517"/>
                </a:lnTo>
                <a:lnTo>
                  <a:pt x="1035357" y="938483"/>
                </a:lnTo>
                <a:lnTo>
                  <a:pt x="1059429" y="899187"/>
                </a:lnTo>
                <a:lnTo>
                  <a:pt x="1078785" y="856996"/>
                </a:lnTo>
                <a:lnTo>
                  <a:pt x="1093061" y="812271"/>
                </a:lnTo>
                <a:lnTo>
                  <a:pt x="1101894" y="765378"/>
                </a:lnTo>
                <a:lnTo>
                  <a:pt x="1104919" y="716679"/>
                </a:lnTo>
                <a:lnTo>
                  <a:pt x="1104919" y="0"/>
                </a:lnTo>
                <a:close/>
              </a:path>
            </a:pathLst>
          </a:custGeom>
          <a:solidFill>
            <a:srgbClr val="F0EB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A32C32-45B7-E6B7-CDB8-3ED16B000F5C}"/>
              </a:ext>
            </a:extLst>
          </p:cNvPr>
          <p:cNvSpPr txBox="1"/>
          <p:nvPr userDrawn="1"/>
        </p:nvSpPr>
        <p:spPr>
          <a:xfrm>
            <a:off x="2660650" y="10362369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3800" b="0" i="0">
                <a:solidFill>
                  <a:schemeClr val="tx1"/>
                </a:solidFill>
                <a:latin typeface="Aptos Narrow" panose="020B0004020202020204" pitchFamily="34" charset="0"/>
              </a:rPr>
              <a:t>ETEKA</a:t>
            </a: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CEED7858-E511-0C8F-98AD-871DFB9F601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4426" y="10351400"/>
            <a:ext cx="1867624" cy="660574"/>
          </a:xfrm>
          <a:prstGeom prst="rect">
            <a:avLst/>
          </a:prstGeom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D79DF807-6CE7-8525-81C3-57CFDD6CDC1B}"/>
              </a:ext>
            </a:extLst>
          </p:cNvPr>
          <p:cNvSpPr/>
          <p:nvPr userDrawn="1"/>
        </p:nvSpPr>
        <p:spPr>
          <a:xfrm>
            <a:off x="1136650" y="6229517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id="{2F21AE4D-FD13-B45F-CDCA-99A12240C635}"/>
              </a:ext>
            </a:extLst>
          </p:cNvPr>
          <p:cNvSpPr/>
          <p:nvPr userDrawn="1"/>
        </p:nvSpPr>
        <p:spPr>
          <a:xfrm>
            <a:off x="1136650" y="7305818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6">
            <a:extLst>
              <a:ext uri="{FF2B5EF4-FFF2-40B4-BE49-F238E27FC236}">
                <a16:creationId xmlns:a16="http://schemas.microsoft.com/office/drawing/2014/main" id="{66017A36-2249-F1FE-DB4B-91BCCC53578E}"/>
              </a:ext>
            </a:extLst>
          </p:cNvPr>
          <p:cNvSpPr/>
          <p:nvPr userDrawn="1"/>
        </p:nvSpPr>
        <p:spPr>
          <a:xfrm>
            <a:off x="1136650" y="8320915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3478F5D9-F51B-2311-EFB7-B3FF1449C8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0056812" cy="2692147"/>
          </a:xfrm>
        </p:spPr>
        <p:txBody>
          <a:bodyPr>
            <a:noAutofit/>
          </a:bodyPr>
          <a:lstStyle>
            <a:lvl1pPr>
              <a:defRPr sz="9200" b="1" i="0">
                <a:solidFill>
                  <a:schemeClr val="tx1"/>
                </a:solidFill>
                <a:latin typeface="Aptos ExtraBold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9A52215C-3635-84C4-D40E-A94829C0DA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84250" y="4019497"/>
            <a:ext cx="8913812" cy="1797050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2" name="Text Placeholder 27">
            <a:extLst>
              <a:ext uri="{FF2B5EF4-FFF2-40B4-BE49-F238E27FC236}">
                <a16:creationId xmlns:a16="http://schemas.microsoft.com/office/drawing/2014/main" id="{8B2A0ABC-6345-7AF4-C009-D35CD5A747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4788" y="6119691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1E672CB5-ADBF-76D6-2A38-F447DFEE9C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34788" y="7195992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4" name="Text Placeholder 27">
            <a:extLst>
              <a:ext uri="{FF2B5EF4-FFF2-40B4-BE49-F238E27FC236}">
                <a16:creationId xmlns:a16="http://schemas.microsoft.com/office/drawing/2014/main" id="{EF867FC7-F0AB-8788-E659-84E1E8ECC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34788" y="8212388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object 4">
            <a:extLst>
              <a:ext uri="{FF2B5EF4-FFF2-40B4-BE49-F238E27FC236}">
                <a16:creationId xmlns:a16="http://schemas.microsoft.com/office/drawing/2014/main" id="{A5627384-F4A7-49ED-77B9-103D4ADCAB8F}"/>
              </a:ext>
            </a:extLst>
          </p:cNvPr>
          <p:cNvSpPr/>
          <p:nvPr userDrawn="1"/>
        </p:nvSpPr>
        <p:spPr>
          <a:xfrm>
            <a:off x="10105903" y="6229517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id="{3A4322C8-A8A5-C9B4-377C-F529F810D6C7}"/>
              </a:ext>
            </a:extLst>
          </p:cNvPr>
          <p:cNvSpPr/>
          <p:nvPr userDrawn="1"/>
        </p:nvSpPr>
        <p:spPr>
          <a:xfrm>
            <a:off x="10105903" y="7305818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id="{5C073A08-AC47-4126-CF51-AE4A2F3302CD}"/>
              </a:ext>
            </a:extLst>
          </p:cNvPr>
          <p:cNvSpPr/>
          <p:nvPr userDrawn="1"/>
        </p:nvSpPr>
        <p:spPr>
          <a:xfrm>
            <a:off x="10105903" y="8320915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098C0A75-370D-F4AF-D336-A2C49F63105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052049" y="4019497"/>
            <a:ext cx="8815265" cy="1797050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D399EF27-F96A-771A-77CD-31803321ED0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604041" y="6119691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Text Placeholder 27">
            <a:extLst>
              <a:ext uri="{FF2B5EF4-FFF2-40B4-BE49-F238E27FC236}">
                <a16:creationId xmlns:a16="http://schemas.microsoft.com/office/drawing/2014/main" id="{43C29F2C-E9E5-E87D-391B-D442B8D5872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604041" y="7195992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AC189EAF-D851-9612-EB6D-5745E3B159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604041" y="8212388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4518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0" userDrawn="1">
          <p15:clr>
            <a:srgbClr val="FBAE40"/>
          </p15:clr>
        </p15:guide>
        <p15:guide id="2" pos="716" userDrawn="1">
          <p15:clr>
            <a:srgbClr val="FBAE40"/>
          </p15:clr>
        </p15:guide>
        <p15:guide id="3" orient="horz" pos="6346" userDrawn="1">
          <p15:clr>
            <a:srgbClr val="FBAE40"/>
          </p15:clr>
        </p15:guide>
        <p15:guide id="4" pos="1190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 ja data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>
            <a:extLst>
              <a:ext uri="{FF2B5EF4-FFF2-40B4-BE49-F238E27FC236}">
                <a16:creationId xmlns:a16="http://schemas.microsoft.com/office/drawing/2014/main" id="{1ABEFDD9-9827-59AC-1EC4-D244CE598EE6}"/>
              </a:ext>
            </a:extLst>
          </p:cNvPr>
          <p:cNvSpPr/>
          <p:nvPr userDrawn="1"/>
        </p:nvSpPr>
        <p:spPr>
          <a:xfrm>
            <a:off x="17777279" y="1190493"/>
            <a:ext cx="1105535" cy="1105535"/>
          </a:xfrm>
          <a:custGeom>
            <a:avLst/>
            <a:gdLst/>
            <a:ahLst/>
            <a:cxnLst/>
            <a:rect l="l" t="t" r="r" b="b"/>
            <a:pathLst>
              <a:path w="1105534" h="1105535">
                <a:moveTo>
                  <a:pt x="1104919" y="0"/>
                </a:moveTo>
                <a:lnTo>
                  <a:pt x="702313" y="0"/>
                </a:lnTo>
                <a:lnTo>
                  <a:pt x="702313" y="420887"/>
                </a:lnTo>
                <a:lnTo>
                  <a:pt x="281425" y="0"/>
                </a:lnTo>
                <a:lnTo>
                  <a:pt x="0" y="281425"/>
                </a:lnTo>
                <a:lnTo>
                  <a:pt x="430395" y="711821"/>
                </a:lnTo>
                <a:lnTo>
                  <a:pt x="0" y="711821"/>
                </a:lnTo>
                <a:lnTo>
                  <a:pt x="0" y="1104908"/>
                </a:lnTo>
                <a:lnTo>
                  <a:pt x="716679" y="1104908"/>
                </a:lnTo>
                <a:lnTo>
                  <a:pt x="765378" y="1101883"/>
                </a:lnTo>
                <a:lnTo>
                  <a:pt x="812272" y="1093051"/>
                </a:lnTo>
                <a:lnTo>
                  <a:pt x="856997" y="1078776"/>
                </a:lnTo>
                <a:lnTo>
                  <a:pt x="899190" y="1059421"/>
                </a:lnTo>
                <a:lnTo>
                  <a:pt x="938486" y="1035350"/>
                </a:lnTo>
                <a:lnTo>
                  <a:pt x="974522" y="1006928"/>
                </a:lnTo>
                <a:lnTo>
                  <a:pt x="1006934" y="974517"/>
                </a:lnTo>
                <a:lnTo>
                  <a:pt x="1035357" y="938483"/>
                </a:lnTo>
                <a:lnTo>
                  <a:pt x="1059429" y="899187"/>
                </a:lnTo>
                <a:lnTo>
                  <a:pt x="1078785" y="856996"/>
                </a:lnTo>
                <a:lnTo>
                  <a:pt x="1093061" y="812271"/>
                </a:lnTo>
                <a:lnTo>
                  <a:pt x="1101894" y="765378"/>
                </a:lnTo>
                <a:lnTo>
                  <a:pt x="1104919" y="716679"/>
                </a:lnTo>
                <a:lnTo>
                  <a:pt x="1104919" y="0"/>
                </a:lnTo>
                <a:close/>
              </a:path>
            </a:pathLst>
          </a:custGeom>
          <a:solidFill>
            <a:srgbClr val="F0EB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A32C32-45B7-E6B7-CDB8-3ED16B000F5C}"/>
              </a:ext>
            </a:extLst>
          </p:cNvPr>
          <p:cNvSpPr txBox="1"/>
          <p:nvPr userDrawn="1"/>
        </p:nvSpPr>
        <p:spPr>
          <a:xfrm>
            <a:off x="2660650" y="10362369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3800" b="0" i="0">
                <a:solidFill>
                  <a:schemeClr val="tx1"/>
                </a:solidFill>
                <a:latin typeface="Aptos Narrow" panose="020B0004020202020204" pitchFamily="34" charset="0"/>
              </a:rPr>
              <a:t>ETEKA</a:t>
            </a: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CEED7858-E511-0C8F-98AD-871DFB9F601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4426" y="10351400"/>
            <a:ext cx="1867624" cy="660574"/>
          </a:xfrm>
          <a:prstGeom prst="rect">
            <a:avLst/>
          </a:prstGeom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D79DF807-6CE7-8525-81C3-57CFDD6CDC1B}"/>
              </a:ext>
            </a:extLst>
          </p:cNvPr>
          <p:cNvSpPr/>
          <p:nvPr userDrawn="1"/>
        </p:nvSpPr>
        <p:spPr>
          <a:xfrm>
            <a:off x="1136650" y="6229517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id="{2F21AE4D-FD13-B45F-CDCA-99A12240C635}"/>
              </a:ext>
            </a:extLst>
          </p:cNvPr>
          <p:cNvSpPr/>
          <p:nvPr userDrawn="1"/>
        </p:nvSpPr>
        <p:spPr>
          <a:xfrm>
            <a:off x="1136650" y="7305818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6">
            <a:extLst>
              <a:ext uri="{FF2B5EF4-FFF2-40B4-BE49-F238E27FC236}">
                <a16:creationId xmlns:a16="http://schemas.microsoft.com/office/drawing/2014/main" id="{66017A36-2249-F1FE-DB4B-91BCCC53578E}"/>
              </a:ext>
            </a:extLst>
          </p:cNvPr>
          <p:cNvSpPr/>
          <p:nvPr userDrawn="1"/>
        </p:nvSpPr>
        <p:spPr>
          <a:xfrm>
            <a:off x="1136650" y="8320915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364700" y="0"/>
                </a:moveTo>
                <a:lnTo>
                  <a:pt x="231814" y="0"/>
                </a:lnTo>
                <a:lnTo>
                  <a:pt x="231814" y="138927"/>
                </a:lnTo>
                <a:lnTo>
                  <a:pt x="92897" y="0"/>
                </a:lnTo>
                <a:lnTo>
                  <a:pt x="0" y="92887"/>
                </a:lnTo>
                <a:lnTo>
                  <a:pt x="142058" y="234956"/>
                </a:lnTo>
                <a:lnTo>
                  <a:pt x="0" y="234956"/>
                </a:lnTo>
                <a:lnTo>
                  <a:pt x="0" y="364700"/>
                </a:lnTo>
                <a:lnTo>
                  <a:pt x="236558" y="364700"/>
                </a:lnTo>
                <a:lnTo>
                  <a:pt x="286437" y="354631"/>
                </a:lnTo>
                <a:lnTo>
                  <a:pt x="327169" y="327169"/>
                </a:lnTo>
                <a:lnTo>
                  <a:pt x="354631" y="286437"/>
                </a:lnTo>
                <a:lnTo>
                  <a:pt x="364700" y="236558"/>
                </a:lnTo>
                <a:lnTo>
                  <a:pt x="364700" y="0"/>
                </a:lnTo>
                <a:close/>
              </a:path>
            </a:pathLst>
          </a:custGeom>
          <a:solidFill>
            <a:srgbClr val="003A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3478F5D9-F51B-2311-EFB7-B3FF1449C8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0056812" cy="2692147"/>
          </a:xfrm>
        </p:spPr>
        <p:txBody>
          <a:bodyPr>
            <a:noAutofit/>
          </a:bodyPr>
          <a:lstStyle>
            <a:lvl1pPr>
              <a:defRPr sz="9200" b="1" i="0">
                <a:solidFill>
                  <a:schemeClr val="tx1"/>
                </a:solidFill>
                <a:latin typeface="Aptos ExtraBold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9A52215C-3635-84C4-D40E-A94829C0DA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84250" y="4019497"/>
            <a:ext cx="8913812" cy="1797050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2" name="Text Placeholder 27">
            <a:extLst>
              <a:ext uri="{FF2B5EF4-FFF2-40B4-BE49-F238E27FC236}">
                <a16:creationId xmlns:a16="http://schemas.microsoft.com/office/drawing/2014/main" id="{8B2A0ABC-6345-7AF4-C009-D35CD5A747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4788" y="6119691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1E672CB5-ADBF-76D6-2A38-F447DFEE9C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34788" y="7195992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4" name="Text Placeholder 27">
            <a:extLst>
              <a:ext uri="{FF2B5EF4-FFF2-40B4-BE49-F238E27FC236}">
                <a16:creationId xmlns:a16="http://schemas.microsoft.com/office/drawing/2014/main" id="{EF867FC7-F0AB-8788-E659-84E1E8ECC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34788" y="8212388"/>
            <a:ext cx="8263274" cy="584775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DDF2E316-7EC4-5F63-1BB4-7E5B2904A1E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44773" y="7225353"/>
            <a:ext cx="8913812" cy="1601171"/>
          </a:xfrm>
        </p:spPr>
        <p:txBody>
          <a:bodyPr>
            <a:noAutofit/>
          </a:bodyPr>
          <a:lstStyle>
            <a:lvl1pPr algn="ctr">
              <a:defRPr sz="4400" b="1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/>
              <a:t>Click to edit Master</a:t>
            </a:r>
          </a:p>
          <a:p>
            <a:pPr lvl="0"/>
            <a:r>
              <a:rPr lang="en-GB"/>
              <a:t>text styles</a:t>
            </a:r>
          </a:p>
        </p:txBody>
      </p:sp>
      <p:sp>
        <p:nvSpPr>
          <p:cNvPr id="10" name="Text Placeholder 27">
            <a:extLst>
              <a:ext uri="{FF2B5EF4-FFF2-40B4-BE49-F238E27FC236}">
                <a16:creationId xmlns:a16="http://schemas.microsoft.com/office/drawing/2014/main" id="{79BE1A25-5AB3-4925-1E6D-C391C6BA584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74434" y="5221166"/>
            <a:ext cx="8913812" cy="1797050"/>
          </a:xfrm>
        </p:spPr>
        <p:txBody>
          <a:bodyPr>
            <a:noAutofit/>
          </a:bodyPr>
          <a:lstStyle>
            <a:lvl1pPr algn="ctr">
              <a:defRPr sz="14000" b="1" i="0">
                <a:solidFill>
                  <a:schemeClr val="tx1"/>
                </a:solidFill>
                <a:latin typeface="Aptos Black" panose="020B0004020202020204" pitchFamily="34" charset="0"/>
              </a:defRPr>
            </a:lvl1pPr>
          </a:lstStyle>
          <a:p>
            <a:pPr lvl="0"/>
            <a:r>
              <a:rPr lang="en-GB"/>
              <a:t>80%</a:t>
            </a:r>
          </a:p>
        </p:txBody>
      </p:sp>
    </p:spTree>
    <p:extLst>
      <p:ext uri="{BB962C8B-B14F-4D97-AF65-F5344CB8AC3E}">
        <p14:creationId xmlns:p14="http://schemas.microsoft.com/office/powerpoint/2010/main" val="813342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0" userDrawn="1">
          <p15:clr>
            <a:srgbClr val="FBAE40"/>
          </p15:clr>
        </p15:guide>
        <p15:guide id="2" pos="716" userDrawn="1">
          <p15:clr>
            <a:srgbClr val="FBAE40"/>
          </p15:clr>
        </p15:guide>
        <p15:guide id="3" orient="horz" pos="6346" userDrawn="1">
          <p15:clr>
            <a:srgbClr val="FBAE40"/>
          </p15:clr>
        </p15:guide>
        <p15:guide id="4" pos="1190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28">
            <a:extLst>
              <a:ext uri="{FF2B5EF4-FFF2-40B4-BE49-F238E27FC236}">
                <a16:creationId xmlns:a16="http://schemas.microsoft.com/office/drawing/2014/main" id="{B94DEE15-F052-DF9E-83A6-8401B42EA015}"/>
              </a:ext>
            </a:extLst>
          </p:cNvPr>
          <p:cNvSpPr/>
          <p:nvPr userDrawn="1"/>
        </p:nvSpPr>
        <p:spPr>
          <a:xfrm>
            <a:off x="14524176" y="0"/>
            <a:ext cx="5579925" cy="6264277"/>
          </a:xfrm>
          <a:custGeom>
            <a:avLst/>
            <a:gdLst>
              <a:gd name="csX0" fmla="*/ 3454239 w 5579925"/>
              <a:gd name="csY0" fmla="*/ 838130 h 6264277"/>
              <a:gd name="csX1" fmla="*/ 3208361 w 5579925"/>
              <a:gd name="csY1" fmla="*/ 911836 h 6264277"/>
              <a:gd name="csX2" fmla="*/ 2836823 w 5579925"/>
              <a:gd name="csY2" fmla="*/ 1355368 h 6264277"/>
              <a:gd name="csX3" fmla="*/ 2491869 w 5579925"/>
              <a:gd name="csY3" fmla="*/ 2713945 h 6264277"/>
              <a:gd name="csX4" fmla="*/ 2491741 w 5579925"/>
              <a:gd name="csY4" fmla="*/ 2713686 h 6264277"/>
              <a:gd name="csX5" fmla="*/ 2493685 w 5579925"/>
              <a:gd name="csY5" fmla="*/ 2846849 h 6264277"/>
              <a:gd name="csX6" fmla="*/ 2677963 w 5579925"/>
              <a:gd name="csY6" fmla="*/ 2776899 h 6264277"/>
              <a:gd name="csX7" fmla="*/ 3280983 w 5579925"/>
              <a:gd name="csY7" fmla="*/ 2316657 h 6264277"/>
              <a:gd name="csX8" fmla="*/ 3675735 w 5579925"/>
              <a:gd name="csY8" fmla="*/ 1638274 h 6264277"/>
              <a:gd name="csX9" fmla="*/ 3739281 w 5579925"/>
              <a:gd name="csY9" fmla="*/ 1140209 h 6264277"/>
              <a:gd name="csX10" fmla="*/ 3591181 w 5579925"/>
              <a:gd name="csY10" fmla="*/ 870384 h 6264277"/>
              <a:gd name="csX11" fmla="*/ 3454239 w 5579925"/>
              <a:gd name="csY11" fmla="*/ 838130 h 6264277"/>
              <a:gd name="csX12" fmla="*/ 250603 w 5579925"/>
              <a:gd name="csY12" fmla="*/ 0 h 6264277"/>
              <a:gd name="csX13" fmla="*/ 945258 w 5579925"/>
              <a:gd name="csY13" fmla="*/ 0 h 6264277"/>
              <a:gd name="csX14" fmla="*/ 850762 w 5579925"/>
              <a:gd name="csY14" fmla="*/ 244752 h 6264277"/>
              <a:gd name="csX15" fmla="*/ 664910 w 5579925"/>
              <a:gd name="csY15" fmla="*/ 1002122 h 6264277"/>
              <a:gd name="csX16" fmla="*/ 759967 w 5579925"/>
              <a:gd name="csY16" fmla="*/ 1966261 h 6264277"/>
              <a:gd name="csX17" fmla="*/ 1272081 w 5579925"/>
              <a:gd name="csY17" fmla="*/ 2683504 h 6264277"/>
              <a:gd name="csX18" fmla="*/ 1846961 w 5579925"/>
              <a:gd name="csY18" fmla="*/ 2901643 h 6264277"/>
              <a:gd name="csX19" fmla="*/ 1843331 w 5579925"/>
              <a:gd name="csY19" fmla="*/ 2709022 h 6264277"/>
              <a:gd name="csX20" fmla="*/ 2267649 w 5579925"/>
              <a:gd name="csY20" fmla="*/ 1044869 h 6264277"/>
              <a:gd name="csX21" fmla="*/ 2865871 w 5579925"/>
              <a:gd name="csY21" fmla="*/ 361825 h 6264277"/>
              <a:gd name="csX22" fmla="*/ 3364499 w 5579925"/>
              <a:gd name="csY22" fmla="*/ 194205 h 6264277"/>
              <a:gd name="csX23" fmla="*/ 3912535 w 5579925"/>
              <a:gd name="csY23" fmla="*/ 307679 h 6264277"/>
              <a:gd name="csX24" fmla="*/ 4382113 w 5579925"/>
              <a:gd name="csY24" fmla="*/ 1053548 h 6264277"/>
              <a:gd name="csX25" fmla="*/ 4286017 w 5579925"/>
              <a:gd name="csY25" fmla="*/ 1857839 h 6264277"/>
              <a:gd name="csX26" fmla="*/ 2948091 w 5579925"/>
              <a:gd name="csY26" fmla="*/ 3366161 h 6264277"/>
              <a:gd name="csX27" fmla="*/ 2589129 w 5579925"/>
              <a:gd name="csY27" fmla="*/ 3493106 h 6264277"/>
              <a:gd name="csX28" fmla="*/ 2816073 w 5579925"/>
              <a:gd name="csY28" fmla="*/ 4077574 h 6264277"/>
              <a:gd name="csX29" fmla="*/ 3758085 w 5579925"/>
              <a:gd name="csY29" fmla="*/ 5116326 h 6264277"/>
              <a:gd name="csX30" fmla="*/ 5074613 w 5579925"/>
              <a:gd name="csY30" fmla="*/ 5601180 h 6264277"/>
              <a:gd name="csX31" fmla="*/ 5540523 w 5579925"/>
              <a:gd name="csY31" fmla="*/ 5611425 h 6264277"/>
              <a:gd name="csX32" fmla="*/ 5579925 w 5579925"/>
              <a:gd name="csY32" fmla="*/ 5608261 h 6264277"/>
              <a:gd name="csX33" fmla="*/ 5579925 w 5579925"/>
              <a:gd name="csY33" fmla="*/ 6256263 h 6264277"/>
              <a:gd name="csX34" fmla="*/ 5371973 w 5579925"/>
              <a:gd name="csY34" fmla="*/ 6264277 h 6264277"/>
              <a:gd name="csX35" fmla="*/ 5008865 w 5579925"/>
              <a:gd name="csY35" fmla="*/ 6245882 h 6264277"/>
              <a:gd name="csX36" fmla="*/ 3395233 w 5579925"/>
              <a:gd name="csY36" fmla="*/ 5653382 h 6264277"/>
              <a:gd name="csX37" fmla="*/ 2242361 w 5579925"/>
              <a:gd name="csY37" fmla="*/ 4379523 h 6264277"/>
              <a:gd name="csX38" fmla="*/ 1937738 w 5579925"/>
              <a:gd name="csY38" fmla="*/ 3559428 h 6264277"/>
              <a:gd name="csX39" fmla="*/ 898338 w 5579925"/>
              <a:gd name="csY39" fmla="*/ 3212919 h 6264277"/>
              <a:gd name="csX40" fmla="*/ 146832 w 5579925"/>
              <a:gd name="csY40" fmla="*/ 2177146 h 6264277"/>
              <a:gd name="csX41" fmla="*/ 21170 w 5579925"/>
              <a:gd name="csY41" fmla="*/ 925048 h 6264277"/>
              <a:gd name="csX42" fmla="*/ 249381 w 5579925"/>
              <a:gd name="csY42" fmla="*/ 3116 h 626427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</a:cxnLst>
            <a:rect l="l" t="t" r="r" b="b"/>
            <a:pathLst>
              <a:path w="5579925" h="6264277">
                <a:moveTo>
                  <a:pt x="3454239" y="838130"/>
                </a:moveTo>
                <a:cubicBezTo>
                  <a:pt x="3374873" y="838130"/>
                  <a:pt x="3286301" y="863390"/>
                  <a:pt x="3208361" y="911836"/>
                </a:cubicBezTo>
                <a:cubicBezTo>
                  <a:pt x="3075049" y="994739"/>
                  <a:pt x="2956909" y="1135674"/>
                  <a:pt x="2836823" y="1355368"/>
                </a:cubicBezTo>
                <a:cubicBezTo>
                  <a:pt x="2614807" y="1761464"/>
                  <a:pt x="2495501" y="2231163"/>
                  <a:pt x="2491869" y="2713945"/>
                </a:cubicBezTo>
                <a:lnTo>
                  <a:pt x="2491741" y="2713686"/>
                </a:lnTo>
                <a:cubicBezTo>
                  <a:pt x="2491479" y="2758246"/>
                  <a:pt x="2491999" y="2802548"/>
                  <a:pt x="2493685" y="2846849"/>
                </a:cubicBezTo>
                <a:cubicBezTo>
                  <a:pt x="2556581" y="2827548"/>
                  <a:pt x="2618179" y="2804232"/>
                  <a:pt x="2677963" y="2776899"/>
                </a:cubicBezTo>
                <a:cubicBezTo>
                  <a:pt x="2902831" y="2674048"/>
                  <a:pt x="3105653" y="2519252"/>
                  <a:pt x="3280983" y="2316657"/>
                </a:cubicBezTo>
                <a:cubicBezTo>
                  <a:pt x="3449569" y="2121834"/>
                  <a:pt x="3585995" y="1887245"/>
                  <a:pt x="3675735" y="1638274"/>
                </a:cubicBezTo>
                <a:cubicBezTo>
                  <a:pt x="3736167" y="1470267"/>
                  <a:pt x="3759381" y="1288786"/>
                  <a:pt x="3739281" y="1140209"/>
                </a:cubicBezTo>
                <a:cubicBezTo>
                  <a:pt x="3721253" y="1006915"/>
                  <a:pt x="3671325" y="916111"/>
                  <a:pt x="3591181" y="870384"/>
                </a:cubicBezTo>
                <a:cubicBezTo>
                  <a:pt x="3553055" y="848751"/>
                  <a:pt x="3505593" y="838130"/>
                  <a:pt x="3454239" y="838130"/>
                </a:cubicBezTo>
                <a:close/>
                <a:moveTo>
                  <a:pt x="250603" y="0"/>
                </a:moveTo>
                <a:lnTo>
                  <a:pt x="945258" y="0"/>
                </a:lnTo>
                <a:lnTo>
                  <a:pt x="850762" y="244752"/>
                </a:lnTo>
                <a:cubicBezTo>
                  <a:pt x="762482" y="492285"/>
                  <a:pt x="695889" y="744426"/>
                  <a:pt x="664910" y="1002122"/>
                </a:cubicBezTo>
                <a:cubicBezTo>
                  <a:pt x="625358" y="1331144"/>
                  <a:pt x="659205" y="1673509"/>
                  <a:pt x="759967" y="1966261"/>
                </a:cubicBezTo>
                <a:cubicBezTo>
                  <a:pt x="866048" y="2274169"/>
                  <a:pt x="1043062" y="2522102"/>
                  <a:pt x="1272081" y="2683504"/>
                </a:cubicBezTo>
                <a:cubicBezTo>
                  <a:pt x="1435739" y="2798791"/>
                  <a:pt x="1632855" y="2873403"/>
                  <a:pt x="1846961" y="2901643"/>
                </a:cubicBezTo>
                <a:cubicBezTo>
                  <a:pt x="1844108" y="2837652"/>
                  <a:pt x="1842812" y="2773402"/>
                  <a:pt x="1843331" y="2709022"/>
                </a:cubicBezTo>
                <a:cubicBezTo>
                  <a:pt x="1847869" y="2119763"/>
                  <a:pt x="1994539" y="1544361"/>
                  <a:pt x="2267649" y="1044869"/>
                </a:cubicBezTo>
                <a:cubicBezTo>
                  <a:pt x="2443499" y="723231"/>
                  <a:pt x="2633611" y="506127"/>
                  <a:pt x="2865871" y="361825"/>
                </a:cubicBezTo>
                <a:cubicBezTo>
                  <a:pt x="3017989" y="267392"/>
                  <a:pt x="3190335" y="209359"/>
                  <a:pt x="3364499" y="194205"/>
                </a:cubicBezTo>
                <a:cubicBezTo>
                  <a:pt x="3562263" y="176847"/>
                  <a:pt x="3751729" y="216095"/>
                  <a:pt x="3912535" y="307679"/>
                </a:cubicBezTo>
                <a:cubicBezTo>
                  <a:pt x="4170083" y="454313"/>
                  <a:pt x="4336853" y="719215"/>
                  <a:pt x="4382113" y="1053548"/>
                </a:cubicBezTo>
                <a:cubicBezTo>
                  <a:pt x="4416219" y="1305626"/>
                  <a:pt x="4382113" y="1591125"/>
                  <a:pt x="4286017" y="1857839"/>
                </a:cubicBezTo>
                <a:cubicBezTo>
                  <a:pt x="4040399" y="2539848"/>
                  <a:pt x="3552667" y="3089600"/>
                  <a:pt x="2948091" y="3366161"/>
                </a:cubicBezTo>
                <a:cubicBezTo>
                  <a:pt x="2831635" y="3419400"/>
                  <a:pt x="2711421" y="3461629"/>
                  <a:pt x="2589129" y="3493106"/>
                </a:cubicBezTo>
                <a:cubicBezTo>
                  <a:pt x="2643207" y="3697384"/>
                  <a:pt x="2719203" y="3893763"/>
                  <a:pt x="2816073" y="4077574"/>
                </a:cubicBezTo>
                <a:cubicBezTo>
                  <a:pt x="3031865" y="4486909"/>
                  <a:pt x="3357625" y="4846112"/>
                  <a:pt x="3758085" y="5116326"/>
                </a:cubicBezTo>
                <a:cubicBezTo>
                  <a:pt x="4158541" y="5386538"/>
                  <a:pt x="4613853" y="5554158"/>
                  <a:pt x="5074613" y="5601180"/>
                </a:cubicBezTo>
                <a:cubicBezTo>
                  <a:pt x="5227265" y="5616725"/>
                  <a:pt x="5382781" y="5620119"/>
                  <a:pt x="5540523" y="5611425"/>
                </a:cubicBezTo>
                <a:lnTo>
                  <a:pt x="5579925" y="5608261"/>
                </a:lnTo>
                <a:lnTo>
                  <a:pt x="5579925" y="6256263"/>
                </a:lnTo>
                <a:lnTo>
                  <a:pt x="5371973" y="6264277"/>
                </a:lnTo>
                <a:cubicBezTo>
                  <a:pt x="5249945" y="6264277"/>
                  <a:pt x="5128821" y="6258060"/>
                  <a:pt x="5008865" y="6245882"/>
                </a:cubicBezTo>
                <a:cubicBezTo>
                  <a:pt x="4442025" y="6187979"/>
                  <a:pt x="3884005" y="5983182"/>
                  <a:pt x="3395233" y="5653382"/>
                </a:cubicBezTo>
                <a:cubicBezTo>
                  <a:pt x="2906463" y="5323584"/>
                  <a:pt x="2507821" y="4883160"/>
                  <a:pt x="2242361" y="4379523"/>
                </a:cubicBezTo>
                <a:cubicBezTo>
                  <a:pt x="2106974" y="4122652"/>
                  <a:pt x="2004783" y="3846482"/>
                  <a:pt x="1937738" y="3559428"/>
                </a:cubicBezTo>
                <a:cubicBezTo>
                  <a:pt x="1561790" y="3540775"/>
                  <a:pt x="1197774" y="3423933"/>
                  <a:pt x="898338" y="3212919"/>
                </a:cubicBezTo>
                <a:cubicBezTo>
                  <a:pt x="557275" y="2972630"/>
                  <a:pt x="297393" y="2614460"/>
                  <a:pt x="146832" y="2177146"/>
                </a:cubicBezTo>
                <a:cubicBezTo>
                  <a:pt x="13000" y="1788150"/>
                  <a:pt x="-30574" y="1355239"/>
                  <a:pt x="21170" y="925048"/>
                </a:cubicBezTo>
                <a:cubicBezTo>
                  <a:pt x="59491" y="606098"/>
                  <a:pt x="142381" y="298514"/>
                  <a:pt x="249381" y="311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FI"/>
          </a:p>
        </p:txBody>
      </p: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85365309-C660-D8E8-2965-E4660188F8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0056812" cy="2692147"/>
          </a:xfrm>
        </p:spPr>
        <p:txBody>
          <a:bodyPr>
            <a:noAutofit/>
          </a:bodyPr>
          <a:lstStyle>
            <a:lvl1pPr>
              <a:defRPr sz="9200" b="1" i="0">
                <a:solidFill>
                  <a:schemeClr val="tx1"/>
                </a:solidFill>
                <a:latin typeface="Aptos ExtraBold" panose="020B00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" name="Text Placeholder 27">
            <a:extLst>
              <a:ext uri="{FF2B5EF4-FFF2-40B4-BE49-F238E27FC236}">
                <a16:creationId xmlns:a16="http://schemas.microsoft.com/office/drawing/2014/main" id="{C040435A-638A-2C5D-BC3F-6FF0E8348B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84250" y="4019497"/>
            <a:ext cx="17898564" cy="6099360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7868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30" userDrawn="1">
          <p15:clr>
            <a:srgbClr val="FBAE40"/>
          </p15:clr>
        </p15:guide>
        <p15:guide id="2" pos="716" userDrawn="1">
          <p15:clr>
            <a:srgbClr val="FBAE40"/>
          </p15:clr>
        </p15:guide>
        <p15:guide id="3" orient="horz" pos="6346" userDrawn="1">
          <p15:clr>
            <a:srgbClr val="FBAE40"/>
          </p15:clr>
        </p15:guide>
        <p15:guide id="4" pos="1190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kort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>
            <a:extLst>
              <a:ext uri="{FF2B5EF4-FFF2-40B4-BE49-F238E27FC236}">
                <a16:creationId xmlns:a16="http://schemas.microsoft.com/office/drawing/2014/main" id="{EC0AA1AB-C746-D6D2-7F35-A5B20848881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104100" cy="11309350"/>
          </a:xfrm>
          <a:custGeom>
            <a:avLst/>
            <a:gdLst>
              <a:gd name="csX0" fmla="*/ 17978416 w 20104100"/>
              <a:gd name="csY0" fmla="*/ 838130 h 11309350"/>
              <a:gd name="csX1" fmla="*/ 18115356 w 20104100"/>
              <a:gd name="csY1" fmla="*/ 870384 h 11309350"/>
              <a:gd name="csX2" fmla="*/ 18263456 w 20104100"/>
              <a:gd name="csY2" fmla="*/ 1140209 h 11309350"/>
              <a:gd name="csX3" fmla="*/ 18199912 w 20104100"/>
              <a:gd name="csY3" fmla="*/ 1638274 h 11309350"/>
              <a:gd name="csX4" fmla="*/ 17805160 w 20104100"/>
              <a:gd name="csY4" fmla="*/ 2316657 h 11309350"/>
              <a:gd name="csX5" fmla="*/ 17202140 w 20104100"/>
              <a:gd name="csY5" fmla="*/ 2776899 h 11309350"/>
              <a:gd name="csX6" fmla="*/ 17017860 w 20104100"/>
              <a:gd name="csY6" fmla="*/ 2846849 h 11309350"/>
              <a:gd name="csX7" fmla="*/ 17015916 w 20104100"/>
              <a:gd name="csY7" fmla="*/ 2713686 h 11309350"/>
              <a:gd name="csX8" fmla="*/ 17016044 w 20104100"/>
              <a:gd name="csY8" fmla="*/ 2713945 h 11309350"/>
              <a:gd name="csX9" fmla="*/ 17361000 w 20104100"/>
              <a:gd name="csY9" fmla="*/ 1355368 h 11309350"/>
              <a:gd name="csX10" fmla="*/ 17732536 w 20104100"/>
              <a:gd name="csY10" fmla="*/ 911836 h 11309350"/>
              <a:gd name="csX11" fmla="*/ 17978416 w 20104100"/>
              <a:gd name="csY11" fmla="*/ 838130 h 11309350"/>
              <a:gd name="csX12" fmla="*/ 15469434 w 20104100"/>
              <a:gd name="csY12" fmla="*/ 0 h 11309350"/>
              <a:gd name="csX13" fmla="*/ 20104100 w 20104100"/>
              <a:gd name="csY13" fmla="*/ 0 h 11309350"/>
              <a:gd name="csX14" fmla="*/ 20104100 w 20104100"/>
              <a:gd name="csY14" fmla="*/ 5608261 h 11309350"/>
              <a:gd name="csX15" fmla="*/ 20064700 w 20104100"/>
              <a:gd name="csY15" fmla="*/ 5611425 h 11309350"/>
              <a:gd name="csX16" fmla="*/ 19598788 w 20104100"/>
              <a:gd name="csY16" fmla="*/ 5601180 h 11309350"/>
              <a:gd name="csX17" fmla="*/ 18282260 w 20104100"/>
              <a:gd name="csY17" fmla="*/ 5116326 h 11309350"/>
              <a:gd name="csX18" fmla="*/ 17340248 w 20104100"/>
              <a:gd name="csY18" fmla="*/ 4077574 h 11309350"/>
              <a:gd name="csX19" fmla="*/ 17113304 w 20104100"/>
              <a:gd name="csY19" fmla="*/ 3493106 h 11309350"/>
              <a:gd name="csX20" fmla="*/ 17472268 w 20104100"/>
              <a:gd name="csY20" fmla="*/ 3366161 h 11309350"/>
              <a:gd name="csX21" fmla="*/ 18810192 w 20104100"/>
              <a:gd name="csY21" fmla="*/ 1857839 h 11309350"/>
              <a:gd name="csX22" fmla="*/ 18906288 w 20104100"/>
              <a:gd name="csY22" fmla="*/ 1053548 h 11309350"/>
              <a:gd name="csX23" fmla="*/ 18436712 w 20104100"/>
              <a:gd name="csY23" fmla="*/ 307679 h 11309350"/>
              <a:gd name="csX24" fmla="*/ 17888676 w 20104100"/>
              <a:gd name="csY24" fmla="*/ 194205 h 11309350"/>
              <a:gd name="csX25" fmla="*/ 17390048 w 20104100"/>
              <a:gd name="csY25" fmla="*/ 361825 h 11309350"/>
              <a:gd name="csX26" fmla="*/ 16791824 w 20104100"/>
              <a:gd name="csY26" fmla="*/ 1044869 h 11309350"/>
              <a:gd name="csX27" fmla="*/ 16367507 w 20104100"/>
              <a:gd name="csY27" fmla="*/ 2709022 h 11309350"/>
              <a:gd name="csX28" fmla="*/ 16371137 w 20104100"/>
              <a:gd name="csY28" fmla="*/ 2901643 h 11309350"/>
              <a:gd name="csX29" fmla="*/ 15796257 w 20104100"/>
              <a:gd name="csY29" fmla="*/ 2683504 h 11309350"/>
              <a:gd name="csX30" fmla="*/ 15284143 w 20104100"/>
              <a:gd name="csY30" fmla="*/ 1966261 h 11309350"/>
              <a:gd name="csX31" fmla="*/ 15189086 w 20104100"/>
              <a:gd name="csY31" fmla="*/ 1002122 h 11309350"/>
              <a:gd name="csX32" fmla="*/ 15374938 w 20104100"/>
              <a:gd name="csY32" fmla="*/ 244752 h 11309350"/>
              <a:gd name="csX33" fmla="*/ 0 w 20104100"/>
              <a:gd name="csY33" fmla="*/ 0 h 11309350"/>
              <a:gd name="csX34" fmla="*/ 14774779 w 20104100"/>
              <a:gd name="csY34" fmla="*/ 0 h 11309350"/>
              <a:gd name="csX35" fmla="*/ 14773557 w 20104100"/>
              <a:gd name="csY35" fmla="*/ 3116 h 11309350"/>
              <a:gd name="csX36" fmla="*/ 14545346 w 20104100"/>
              <a:gd name="csY36" fmla="*/ 925048 h 11309350"/>
              <a:gd name="csX37" fmla="*/ 14671008 w 20104100"/>
              <a:gd name="csY37" fmla="*/ 2177146 h 11309350"/>
              <a:gd name="csX38" fmla="*/ 15422514 w 20104100"/>
              <a:gd name="csY38" fmla="*/ 3212919 h 11309350"/>
              <a:gd name="csX39" fmla="*/ 16461914 w 20104100"/>
              <a:gd name="csY39" fmla="*/ 3559428 h 11309350"/>
              <a:gd name="csX40" fmla="*/ 16766537 w 20104100"/>
              <a:gd name="csY40" fmla="*/ 4379523 h 11309350"/>
              <a:gd name="csX41" fmla="*/ 17919408 w 20104100"/>
              <a:gd name="csY41" fmla="*/ 5653382 h 11309350"/>
              <a:gd name="csX42" fmla="*/ 19533040 w 20104100"/>
              <a:gd name="csY42" fmla="*/ 6245882 h 11309350"/>
              <a:gd name="csX43" fmla="*/ 19896148 w 20104100"/>
              <a:gd name="csY43" fmla="*/ 6264277 h 11309350"/>
              <a:gd name="csX44" fmla="*/ 20104100 w 20104100"/>
              <a:gd name="csY44" fmla="*/ 6256263 h 11309350"/>
              <a:gd name="csX45" fmla="*/ 20104100 w 20104100"/>
              <a:gd name="csY45" fmla="*/ 11309350 h 11309350"/>
              <a:gd name="csX46" fmla="*/ 0 w 20104100"/>
              <a:gd name="csY46" fmla="*/ 11309350 h 113093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</a:cxnLst>
            <a:rect l="l" t="t" r="r" b="b"/>
            <a:pathLst>
              <a:path w="20104100" h="11309350">
                <a:moveTo>
                  <a:pt x="17978416" y="838130"/>
                </a:moveTo>
                <a:cubicBezTo>
                  <a:pt x="18029768" y="838130"/>
                  <a:pt x="18077232" y="848751"/>
                  <a:pt x="18115356" y="870384"/>
                </a:cubicBezTo>
                <a:cubicBezTo>
                  <a:pt x="18195500" y="916111"/>
                  <a:pt x="18245428" y="1006915"/>
                  <a:pt x="18263456" y="1140209"/>
                </a:cubicBezTo>
                <a:cubicBezTo>
                  <a:pt x="18283556" y="1288786"/>
                  <a:pt x="18260344" y="1470267"/>
                  <a:pt x="18199912" y="1638274"/>
                </a:cubicBezTo>
                <a:cubicBezTo>
                  <a:pt x="18110172" y="1887245"/>
                  <a:pt x="17973744" y="2121834"/>
                  <a:pt x="17805160" y="2316657"/>
                </a:cubicBezTo>
                <a:cubicBezTo>
                  <a:pt x="17629828" y="2519252"/>
                  <a:pt x="17427008" y="2674048"/>
                  <a:pt x="17202140" y="2776899"/>
                </a:cubicBezTo>
                <a:cubicBezTo>
                  <a:pt x="17142356" y="2804232"/>
                  <a:pt x="17080756" y="2827548"/>
                  <a:pt x="17017860" y="2846849"/>
                </a:cubicBezTo>
                <a:cubicBezTo>
                  <a:pt x="17016176" y="2802548"/>
                  <a:pt x="17015656" y="2758246"/>
                  <a:pt x="17015916" y="2713686"/>
                </a:cubicBezTo>
                <a:lnTo>
                  <a:pt x="17016044" y="2713945"/>
                </a:lnTo>
                <a:cubicBezTo>
                  <a:pt x="17019676" y="2231163"/>
                  <a:pt x="17138984" y="1761464"/>
                  <a:pt x="17361000" y="1355368"/>
                </a:cubicBezTo>
                <a:cubicBezTo>
                  <a:pt x="17481084" y="1135674"/>
                  <a:pt x="17599224" y="994739"/>
                  <a:pt x="17732536" y="911836"/>
                </a:cubicBezTo>
                <a:cubicBezTo>
                  <a:pt x="17810476" y="863390"/>
                  <a:pt x="17899048" y="838130"/>
                  <a:pt x="17978416" y="838130"/>
                </a:cubicBezTo>
                <a:close/>
                <a:moveTo>
                  <a:pt x="15469434" y="0"/>
                </a:moveTo>
                <a:lnTo>
                  <a:pt x="20104100" y="0"/>
                </a:lnTo>
                <a:lnTo>
                  <a:pt x="20104100" y="5608261"/>
                </a:lnTo>
                <a:lnTo>
                  <a:pt x="20064700" y="5611425"/>
                </a:lnTo>
                <a:cubicBezTo>
                  <a:pt x="19906956" y="5620119"/>
                  <a:pt x="19751440" y="5616725"/>
                  <a:pt x="19598788" y="5601180"/>
                </a:cubicBezTo>
                <a:cubicBezTo>
                  <a:pt x="19138028" y="5554158"/>
                  <a:pt x="18682716" y="5386538"/>
                  <a:pt x="18282260" y="5116326"/>
                </a:cubicBezTo>
                <a:cubicBezTo>
                  <a:pt x="17881800" y="4846112"/>
                  <a:pt x="17556040" y="4486909"/>
                  <a:pt x="17340248" y="4077574"/>
                </a:cubicBezTo>
                <a:cubicBezTo>
                  <a:pt x="17243380" y="3893763"/>
                  <a:pt x="17167384" y="3697384"/>
                  <a:pt x="17113304" y="3493106"/>
                </a:cubicBezTo>
                <a:cubicBezTo>
                  <a:pt x="17235596" y="3461629"/>
                  <a:pt x="17355812" y="3419400"/>
                  <a:pt x="17472268" y="3366161"/>
                </a:cubicBezTo>
                <a:cubicBezTo>
                  <a:pt x="18076844" y="3089600"/>
                  <a:pt x="18564576" y="2539848"/>
                  <a:pt x="18810192" y="1857839"/>
                </a:cubicBezTo>
                <a:cubicBezTo>
                  <a:pt x="18906288" y="1591125"/>
                  <a:pt x="18940396" y="1305626"/>
                  <a:pt x="18906288" y="1053548"/>
                </a:cubicBezTo>
                <a:cubicBezTo>
                  <a:pt x="18861028" y="719215"/>
                  <a:pt x="18694260" y="454313"/>
                  <a:pt x="18436712" y="307679"/>
                </a:cubicBezTo>
                <a:cubicBezTo>
                  <a:pt x="18275904" y="216095"/>
                  <a:pt x="18086440" y="176847"/>
                  <a:pt x="17888676" y="194205"/>
                </a:cubicBezTo>
                <a:cubicBezTo>
                  <a:pt x="17714512" y="209359"/>
                  <a:pt x="17542164" y="267392"/>
                  <a:pt x="17390048" y="361825"/>
                </a:cubicBezTo>
                <a:cubicBezTo>
                  <a:pt x="17157788" y="506127"/>
                  <a:pt x="16967676" y="723231"/>
                  <a:pt x="16791824" y="1044869"/>
                </a:cubicBezTo>
                <a:cubicBezTo>
                  <a:pt x="16518715" y="1544361"/>
                  <a:pt x="16372045" y="2119763"/>
                  <a:pt x="16367507" y="2709022"/>
                </a:cubicBezTo>
                <a:cubicBezTo>
                  <a:pt x="16366988" y="2773402"/>
                  <a:pt x="16368284" y="2837652"/>
                  <a:pt x="16371137" y="2901643"/>
                </a:cubicBezTo>
                <a:cubicBezTo>
                  <a:pt x="16157031" y="2873403"/>
                  <a:pt x="15959915" y="2798791"/>
                  <a:pt x="15796257" y="2683504"/>
                </a:cubicBezTo>
                <a:cubicBezTo>
                  <a:pt x="15567238" y="2522102"/>
                  <a:pt x="15390224" y="2274169"/>
                  <a:pt x="15284143" y="1966261"/>
                </a:cubicBezTo>
                <a:cubicBezTo>
                  <a:pt x="15183381" y="1673509"/>
                  <a:pt x="15149534" y="1331144"/>
                  <a:pt x="15189086" y="1002122"/>
                </a:cubicBezTo>
                <a:cubicBezTo>
                  <a:pt x="15220065" y="744426"/>
                  <a:pt x="15286658" y="492285"/>
                  <a:pt x="15374938" y="244752"/>
                </a:cubicBezTo>
                <a:close/>
                <a:moveTo>
                  <a:pt x="0" y="0"/>
                </a:moveTo>
                <a:lnTo>
                  <a:pt x="14774779" y="0"/>
                </a:lnTo>
                <a:lnTo>
                  <a:pt x="14773557" y="3116"/>
                </a:lnTo>
                <a:cubicBezTo>
                  <a:pt x="14666557" y="298514"/>
                  <a:pt x="14583667" y="606098"/>
                  <a:pt x="14545346" y="925048"/>
                </a:cubicBezTo>
                <a:cubicBezTo>
                  <a:pt x="14493602" y="1355239"/>
                  <a:pt x="14537176" y="1788150"/>
                  <a:pt x="14671008" y="2177146"/>
                </a:cubicBezTo>
                <a:cubicBezTo>
                  <a:pt x="14821569" y="2614460"/>
                  <a:pt x="15081451" y="2972630"/>
                  <a:pt x="15422514" y="3212919"/>
                </a:cubicBezTo>
                <a:cubicBezTo>
                  <a:pt x="15721950" y="3423933"/>
                  <a:pt x="16085966" y="3540775"/>
                  <a:pt x="16461914" y="3559428"/>
                </a:cubicBezTo>
                <a:cubicBezTo>
                  <a:pt x="16528959" y="3846482"/>
                  <a:pt x="16631150" y="4122652"/>
                  <a:pt x="16766537" y="4379523"/>
                </a:cubicBezTo>
                <a:cubicBezTo>
                  <a:pt x="17031996" y="4883160"/>
                  <a:pt x="17430640" y="5323584"/>
                  <a:pt x="17919408" y="5653382"/>
                </a:cubicBezTo>
                <a:cubicBezTo>
                  <a:pt x="18408180" y="5983182"/>
                  <a:pt x="18966200" y="6187979"/>
                  <a:pt x="19533040" y="6245882"/>
                </a:cubicBezTo>
                <a:cubicBezTo>
                  <a:pt x="19652996" y="6258060"/>
                  <a:pt x="19774120" y="6264277"/>
                  <a:pt x="19896148" y="6264277"/>
                </a:cubicBezTo>
                <a:lnTo>
                  <a:pt x="20104100" y="6256263"/>
                </a:lnTo>
                <a:lnTo>
                  <a:pt x="20104100" y="11309350"/>
                </a:lnTo>
                <a:lnTo>
                  <a:pt x="0" y="113093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FI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B94DEE15-F052-DF9E-83A6-8401B42EA015}"/>
              </a:ext>
            </a:extLst>
          </p:cNvPr>
          <p:cNvSpPr/>
          <p:nvPr userDrawn="1"/>
        </p:nvSpPr>
        <p:spPr>
          <a:xfrm>
            <a:off x="14524176" y="0"/>
            <a:ext cx="5579925" cy="6264277"/>
          </a:xfrm>
          <a:custGeom>
            <a:avLst/>
            <a:gdLst>
              <a:gd name="csX0" fmla="*/ 3454239 w 5579925"/>
              <a:gd name="csY0" fmla="*/ 838130 h 6264277"/>
              <a:gd name="csX1" fmla="*/ 3208361 w 5579925"/>
              <a:gd name="csY1" fmla="*/ 911836 h 6264277"/>
              <a:gd name="csX2" fmla="*/ 2836823 w 5579925"/>
              <a:gd name="csY2" fmla="*/ 1355368 h 6264277"/>
              <a:gd name="csX3" fmla="*/ 2491869 w 5579925"/>
              <a:gd name="csY3" fmla="*/ 2713945 h 6264277"/>
              <a:gd name="csX4" fmla="*/ 2491741 w 5579925"/>
              <a:gd name="csY4" fmla="*/ 2713686 h 6264277"/>
              <a:gd name="csX5" fmla="*/ 2493685 w 5579925"/>
              <a:gd name="csY5" fmla="*/ 2846849 h 6264277"/>
              <a:gd name="csX6" fmla="*/ 2677963 w 5579925"/>
              <a:gd name="csY6" fmla="*/ 2776899 h 6264277"/>
              <a:gd name="csX7" fmla="*/ 3280983 w 5579925"/>
              <a:gd name="csY7" fmla="*/ 2316657 h 6264277"/>
              <a:gd name="csX8" fmla="*/ 3675735 w 5579925"/>
              <a:gd name="csY8" fmla="*/ 1638274 h 6264277"/>
              <a:gd name="csX9" fmla="*/ 3739281 w 5579925"/>
              <a:gd name="csY9" fmla="*/ 1140209 h 6264277"/>
              <a:gd name="csX10" fmla="*/ 3591181 w 5579925"/>
              <a:gd name="csY10" fmla="*/ 870384 h 6264277"/>
              <a:gd name="csX11" fmla="*/ 3454239 w 5579925"/>
              <a:gd name="csY11" fmla="*/ 838130 h 6264277"/>
              <a:gd name="csX12" fmla="*/ 250603 w 5579925"/>
              <a:gd name="csY12" fmla="*/ 0 h 6264277"/>
              <a:gd name="csX13" fmla="*/ 945258 w 5579925"/>
              <a:gd name="csY13" fmla="*/ 0 h 6264277"/>
              <a:gd name="csX14" fmla="*/ 850762 w 5579925"/>
              <a:gd name="csY14" fmla="*/ 244752 h 6264277"/>
              <a:gd name="csX15" fmla="*/ 664910 w 5579925"/>
              <a:gd name="csY15" fmla="*/ 1002122 h 6264277"/>
              <a:gd name="csX16" fmla="*/ 759967 w 5579925"/>
              <a:gd name="csY16" fmla="*/ 1966261 h 6264277"/>
              <a:gd name="csX17" fmla="*/ 1272081 w 5579925"/>
              <a:gd name="csY17" fmla="*/ 2683504 h 6264277"/>
              <a:gd name="csX18" fmla="*/ 1846961 w 5579925"/>
              <a:gd name="csY18" fmla="*/ 2901643 h 6264277"/>
              <a:gd name="csX19" fmla="*/ 1843331 w 5579925"/>
              <a:gd name="csY19" fmla="*/ 2709022 h 6264277"/>
              <a:gd name="csX20" fmla="*/ 2267649 w 5579925"/>
              <a:gd name="csY20" fmla="*/ 1044869 h 6264277"/>
              <a:gd name="csX21" fmla="*/ 2865871 w 5579925"/>
              <a:gd name="csY21" fmla="*/ 361825 h 6264277"/>
              <a:gd name="csX22" fmla="*/ 3364499 w 5579925"/>
              <a:gd name="csY22" fmla="*/ 194205 h 6264277"/>
              <a:gd name="csX23" fmla="*/ 3912535 w 5579925"/>
              <a:gd name="csY23" fmla="*/ 307679 h 6264277"/>
              <a:gd name="csX24" fmla="*/ 4382113 w 5579925"/>
              <a:gd name="csY24" fmla="*/ 1053548 h 6264277"/>
              <a:gd name="csX25" fmla="*/ 4286017 w 5579925"/>
              <a:gd name="csY25" fmla="*/ 1857839 h 6264277"/>
              <a:gd name="csX26" fmla="*/ 2948091 w 5579925"/>
              <a:gd name="csY26" fmla="*/ 3366161 h 6264277"/>
              <a:gd name="csX27" fmla="*/ 2589129 w 5579925"/>
              <a:gd name="csY27" fmla="*/ 3493106 h 6264277"/>
              <a:gd name="csX28" fmla="*/ 2816073 w 5579925"/>
              <a:gd name="csY28" fmla="*/ 4077574 h 6264277"/>
              <a:gd name="csX29" fmla="*/ 3758085 w 5579925"/>
              <a:gd name="csY29" fmla="*/ 5116326 h 6264277"/>
              <a:gd name="csX30" fmla="*/ 5074613 w 5579925"/>
              <a:gd name="csY30" fmla="*/ 5601180 h 6264277"/>
              <a:gd name="csX31" fmla="*/ 5540523 w 5579925"/>
              <a:gd name="csY31" fmla="*/ 5611425 h 6264277"/>
              <a:gd name="csX32" fmla="*/ 5579925 w 5579925"/>
              <a:gd name="csY32" fmla="*/ 5608261 h 6264277"/>
              <a:gd name="csX33" fmla="*/ 5579925 w 5579925"/>
              <a:gd name="csY33" fmla="*/ 6256263 h 6264277"/>
              <a:gd name="csX34" fmla="*/ 5371973 w 5579925"/>
              <a:gd name="csY34" fmla="*/ 6264277 h 6264277"/>
              <a:gd name="csX35" fmla="*/ 5008865 w 5579925"/>
              <a:gd name="csY35" fmla="*/ 6245882 h 6264277"/>
              <a:gd name="csX36" fmla="*/ 3395233 w 5579925"/>
              <a:gd name="csY36" fmla="*/ 5653382 h 6264277"/>
              <a:gd name="csX37" fmla="*/ 2242361 w 5579925"/>
              <a:gd name="csY37" fmla="*/ 4379523 h 6264277"/>
              <a:gd name="csX38" fmla="*/ 1937738 w 5579925"/>
              <a:gd name="csY38" fmla="*/ 3559428 h 6264277"/>
              <a:gd name="csX39" fmla="*/ 898338 w 5579925"/>
              <a:gd name="csY39" fmla="*/ 3212919 h 6264277"/>
              <a:gd name="csX40" fmla="*/ 146832 w 5579925"/>
              <a:gd name="csY40" fmla="*/ 2177146 h 6264277"/>
              <a:gd name="csX41" fmla="*/ 21170 w 5579925"/>
              <a:gd name="csY41" fmla="*/ 925048 h 6264277"/>
              <a:gd name="csX42" fmla="*/ 249381 w 5579925"/>
              <a:gd name="csY42" fmla="*/ 3116 h 626427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</a:cxnLst>
            <a:rect l="l" t="t" r="r" b="b"/>
            <a:pathLst>
              <a:path w="5579925" h="6264277">
                <a:moveTo>
                  <a:pt x="3454239" y="838130"/>
                </a:moveTo>
                <a:cubicBezTo>
                  <a:pt x="3374873" y="838130"/>
                  <a:pt x="3286301" y="863390"/>
                  <a:pt x="3208361" y="911836"/>
                </a:cubicBezTo>
                <a:cubicBezTo>
                  <a:pt x="3075049" y="994739"/>
                  <a:pt x="2956909" y="1135674"/>
                  <a:pt x="2836823" y="1355368"/>
                </a:cubicBezTo>
                <a:cubicBezTo>
                  <a:pt x="2614807" y="1761464"/>
                  <a:pt x="2495501" y="2231163"/>
                  <a:pt x="2491869" y="2713945"/>
                </a:cubicBezTo>
                <a:lnTo>
                  <a:pt x="2491741" y="2713686"/>
                </a:lnTo>
                <a:cubicBezTo>
                  <a:pt x="2491479" y="2758246"/>
                  <a:pt x="2491999" y="2802548"/>
                  <a:pt x="2493685" y="2846849"/>
                </a:cubicBezTo>
                <a:cubicBezTo>
                  <a:pt x="2556581" y="2827548"/>
                  <a:pt x="2618179" y="2804232"/>
                  <a:pt x="2677963" y="2776899"/>
                </a:cubicBezTo>
                <a:cubicBezTo>
                  <a:pt x="2902831" y="2674048"/>
                  <a:pt x="3105653" y="2519252"/>
                  <a:pt x="3280983" y="2316657"/>
                </a:cubicBezTo>
                <a:cubicBezTo>
                  <a:pt x="3449569" y="2121834"/>
                  <a:pt x="3585995" y="1887245"/>
                  <a:pt x="3675735" y="1638274"/>
                </a:cubicBezTo>
                <a:cubicBezTo>
                  <a:pt x="3736167" y="1470267"/>
                  <a:pt x="3759381" y="1288786"/>
                  <a:pt x="3739281" y="1140209"/>
                </a:cubicBezTo>
                <a:cubicBezTo>
                  <a:pt x="3721253" y="1006915"/>
                  <a:pt x="3671325" y="916111"/>
                  <a:pt x="3591181" y="870384"/>
                </a:cubicBezTo>
                <a:cubicBezTo>
                  <a:pt x="3553055" y="848751"/>
                  <a:pt x="3505593" y="838130"/>
                  <a:pt x="3454239" y="838130"/>
                </a:cubicBezTo>
                <a:close/>
                <a:moveTo>
                  <a:pt x="250603" y="0"/>
                </a:moveTo>
                <a:lnTo>
                  <a:pt x="945258" y="0"/>
                </a:lnTo>
                <a:lnTo>
                  <a:pt x="850762" y="244752"/>
                </a:lnTo>
                <a:cubicBezTo>
                  <a:pt x="762482" y="492285"/>
                  <a:pt x="695889" y="744426"/>
                  <a:pt x="664910" y="1002122"/>
                </a:cubicBezTo>
                <a:cubicBezTo>
                  <a:pt x="625358" y="1331144"/>
                  <a:pt x="659205" y="1673509"/>
                  <a:pt x="759967" y="1966261"/>
                </a:cubicBezTo>
                <a:cubicBezTo>
                  <a:pt x="866048" y="2274169"/>
                  <a:pt x="1043062" y="2522102"/>
                  <a:pt x="1272081" y="2683504"/>
                </a:cubicBezTo>
                <a:cubicBezTo>
                  <a:pt x="1435739" y="2798791"/>
                  <a:pt x="1632855" y="2873403"/>
                  <a:pt x="1846961" y="2901643"/>
                </a:cubicBezTo>
                <a:cubicBezTo>
                  <a:pt x="1844108" y="2837652"/>
                  <a:pt x="1842812" y="2773402"/>
                  <a:pt x="1843331" y="2709022"/>
                </a:cubicBezTo>
                <a:cubicBezTo>
                  <a:pt x="1847869" y="2119763"/>
                  <a:pt x="1994539" y="1544361"/>
                  <a:pt x="2267649" y="1044869"/>
                </a:cubicBezTo>
                <a:cubicBezTo>
                  <a:pt x="2443499" y="723231"/>
                  <a:pt x="2633611" y="506127"/>
                  <a:pt x="2865871" y="361825"/>
                </a:cubicBezTo>
                <a:cubicBezTo>
                  <a:pt x="3017989" y="267392"/>
                  <a:pt x="3190335" y="209359"/>
                  <a:pt x="3364499" y="194205"/>
                </a:cubicBezTo>
                <a:cubicBezTo>
                  <a:pt x="3562263" y="176847"/>
                  <a:pt x="3751729" y="216095"/>
                  <a:pt x="3912535" y="307679"/>
                </a:cubicBezTo>
                <a:cubicBezTo>
                  <a:pt x="4170083" y="454313"/>
                  <a:pt x="4336853" y="719215"/>
                  <a:pt x="4382113" y="1053548"/>
                </a:cubicBezTo>
                <a:cubicBezTo>
                  <a:pt x="4416219" y="1305626"/>
                  <a:pt x="4382113" y="1591125"/>
                  <a:pt x="4286017" y="1857839"/>
                </a:cubicBezTo>
                <a:cubicBezTo>
                  <a:pt x="4040399" y="2539848"/>
                  <a:pt x="3552667" y="3089600"/>
                  <a:pt x="2948091" y="3366161"/>
                </a:cubicBezTo>
                <a:cubicBezTo>
                  <a:pt x="2831635" y="3419400"/>
                  <a:pt x="2711421" y="3461629"/>
                  <a:pt x="2589129" y="3493106"/>
                </a:cubicBezTo>
                <a:cubicBezTo>
                  <a:pt x="2643207" y="3697384"/>
                  <a:pt x="2719203" y="3893763"/>
                  <a:pt x="2816073" y="4077574"/>
                </a:cubicBezTo>
                <a:cubicBezTo>
                  <a:pt x="3031865" y="4486909"/>
                  <a:pt x="3357625" y="4846112"/>
                  <a:pt x="3758085" y="5116326"/>
                </a:cubicBezTo>
                <a:cubicBezTo>
                  <a:pt x="4158541" y="5386538"/>
                  <a:pt x="4613853" y="5554158"/>
                  <a:pt x="5074613" y="5601180"/>
                </a:cubicBezTo>
                <a:cubicBezTo>
                  <a:pt x="5227265" y="5616725"/>
                  <a:pt x="5382781" y="5620119"/>
                  <a:pt x="5540523" y="5611425"/>
                </a:cubicBezTo>
                <a:lnTo>
                  <a:pt x="5579925" y="5608261"/>
                </a:lnTo>
                <a:lnTo>
                  <a:pt x="5579925" y="6256263"/>
                </a:lnTo>
                <a:lnTo>
                  <a:pt x="5371973" y="6264277"/>
                </a:lnTo>
                <a:cubicBezTo>
                  <a:pt x="5249945" y="6264277"/>
                  <a:pt x="5128821" y="6258060"/>
                  <a:pt x="5008865" y="6245882"/>
                </a:cubicBezTo>
                <a:cubicBezTo>
                  <a:pt x="4442025" y="6187979"/>
                  <a:pt x="3884005" y="5983182"/>
                  <a:pt x="3395233" y="5653382"/>
                </a:cubicBezTo>
                <a:cubicBezTo>
                  <a:pt x="2906463" y="5323584"/>
                  <a:pt x="2507821" y="4883160"/>
                  <a:pt x="2242361" y="4379523"/>
                </a:cubicBezTo>
                <a:cubicBezTo>
                  <a:pt x="2106974" y="4122652"/>
                  <a:pt x="2004783" y="3846482"/>
                  <a:pt x="1937738" y="3559428"/>
                </a:cubicBezTo>
                <a:cubicBezTo>
                  <a:pt x="1561790" y="3540775"/>
                  <a:pt x="1197774" y="3423933"/>
                  <a:pt x="898338" y="3212919"/>
                </a:cubicBezTo>
                <a:cubicBezTo>
                  <a:pt x="557275" y="2972630"/>
                  <a:pt x="297393" y="2614460"/>
                  <a:pt x="146832" y="2177146"/>
                </a:cubicBezTo>
                <a:cubicBezTo>
                  <a:pt x="13000" y="1788150"/>
                  <a:pt x="-30574" y="1355239"/>
                  <a:pt x="21170" y="925048"/>
                </a:cubicBezTo>
                <a:cubicBezTo>
                  <a:pt x="59491" y="606098"/>
                  <a:pt x="142381" y="298514"/>
                  <a:pt x="249381" y="311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75533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30">
          <p15:clr>
            <a:srgbClr val="FBAE40"/>
          </p15:clr>
        </p15:guide>
        <p15:guide id="2" pos="716">
          <p15:clr>
            <a:srgbClr val="FBAE40"/>
          </p15:clr>
        </p15:guide>
        <p15:guide id="3" orient="horz" pos="6346">
          <p15:clr>
            <a:srgbClr val="FBAE40"/>
          </p15:clr>
        </p15:guide>
        <p15:guide id="4" pos="119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442B76B2-E9DD-BBD5-51D8-58AFEFD1FC3F}"/>
              </a:ext>
            </a:extLst>
          </p:cNvPr>
          <p:cNvSpPr/>
          <p:nvPr userDrawn="1"/>
        </p:nvSpPr>
        <p:spPr>
          <a:xfrm>
            <a:off x="14524176" y="0"/>
            <a:ext cx="5579925" cy="6264277"/>
          </a:xfrm>
          <a:custGeom>
            <a:avLst/>
            <a:gdLst>
              <a:gd name="csX0" fmla="*/ 3454239 w 5579925"/>
              <a:gd name="csY0" fmla="*/ 838130 h 6264277"/>
              <a:gd name="csX1" fmla="*/ 3208361 w 5579925"/>
              <a:gd name="csY1" fmla="*/ 911836 h 6264277"/>
              <a:gd name="csX2" fmla="*/ 2836823 w 5579925"/>
              <a:gd name="csY2" fmla="*/ 1355368 h 6264277"/>
              <a:gd name="csX3" fmla="*/ 2491869 w 5579925"/>
              <a:gd name="csY3" fmla="*/ 2713945 h 6264277"/>
              <a:gd name="csX4" fmla="*/ 2491741 w 5579925"/>
              <a:gd name="csY4" fmla="*/ 2713686 h 6264277"/>
              <a:gd name="csX5" fmla="*/ 2493685 w 5579925"/>
              <a:gd name="csY5" fmla="*/ 2846849 h 6264277"/>
              <a:gd name="csX6" fmla="*/ 2677963 w 5579925"/>
              <a:gd name="csY6" fmla="*/ 2776899 h 6264277"/>
              <a:gd name="csX7" fmla="*/ 3280983 w 5579925"/>
              <a:gd name="csY7" fmla="*/ 2316657 h 6264277"/>
              <a:gd name="csX8" fmla="*/ 3675735 w 5579925"/>
              <a:gd name="csY8" fmla="*/ 1638274 h 6264277"/>
              <a:gd name="csX9" fmla="*/ 3739281 w 5579925"/>
              <a:gd name="csY9" fmla="*/ 1140209 h 6264277"/>
              <a:gd name="csX10" fmla="*/ 3591181 w 5579925"/>
              <a:gd name="csY10" fmla="*/ 870384 h 6264277"/>
              <a:gd name="csX11" fmla="*/ 3454239 w 5579925"/>
              <a:gd name="csY11" fmla="*/ 838130 h 6264277"/>
              <a:gd name="csX12" fmla="*/ 250603 w 5579925"/>
              <a:gd name="csY12" fmla="*/ 0 h 6264277"/>
              <a:gd name="csX13" fmla="*/ 945258 w 5579925"/>
              <a:gd name="csY13" fmla="*/ 0 h 6264277"/>
              <a:gd name="csX14" fmla="*/ 850762 w 5579925"/>
              <a:gd name="csY14" fmla="*/ 244752 h 6264277"/>
              <a:gd name="csX15" fmla="*/ 664910 w 5579925"/>
              <a:gd name="csY15" fmla="*/ 1002122 h 6264277"/>
              <a:gd name="csX16" fmla="*/ 759967 w 5579925"/>
              <a:gd name="csY16" fmla="*/ 1966261 h 6264277"/>
              <a:gd name="csX17" fmla="*/ 1272081 w 5579925"/>
              <a:gd name="csY17" fmla="*/ 2683504 h 6264277"/>
              <a:gd name="csX18" fmla="*/ 1846961 w 5579925"/>
              <a:gd name="csY18" fmla="*/ 2901643 h 6264277"/>
              <a:gd name="csX19" fmla="*/ 1843331 w 5579925"/>
              <a:gd name="csY19" fmla="*/ 2709022 h 6264277"/>
              <a:gd name="csX20" fmla="*/ 2267649 w 5579925"/>
              <a:gd name="csY20" fmla="*/ 1044869 h 6264277"/>
              <a:gd name="csX21" fmla="*/ 2865871 w 5579925"/>
              <a:gd name="csY21" fmla="*/ 361825 h 6264277"/>
              <a:gd name="csX22" fmla="*/ 3364499 w 5579925"/>
              <a:gd name="csY22" fmla="*/ 194205 h 6264277"/>
              <a:gd name="csX23" fmla="*/ 3912535 w 5579925"/>
              <a:gd name="csY23" fmla="*/ 307679 h 6264277"/>
              <a:gd name="csX24" fmla="*/ 4382113 w 5579925"/>
              <a:gd name="csY24" fmla="*/ 1053548 h 6264277"/>
              <a:gd name="csX25" fmla="*/ 4286017 w 5579925"/>
              <a:gd name="csY25" fmla="*/ 1857839 h 6264277"/>
              <a:gd name="csX26" fmla="*/ 2948091 w 5579925"/>
              <a:gd name="csY26" fmla="*/ 3366161 h 6264277"/>
              <a:gd name="csX27" fmla="*/ 2589129 w 5579925"/>
              <a:gd name="csY27" fmla="*/ 3493106 h 6264277"/>
              <a:gd name="csX28" fmla="*/ 2816073 w 5579925"/>
              <a:gd name="csY28" fmla="*/ 4077574 h 6264277"/>
              <a:gd name="csX29" fmla="*/ 3758085 w 5579925"/>
              <a:gd name="csY29" fmla="*/ 5116326 h 6264277"/>
              <a:gd name="csX30" fmla="*/ 5074613 w 5579925"/>
              <a:gd name="csY30" fmla="*/ 5601180 h 6264277"/>
              <a:gd name="csX31" fmla="*/ 5540523 w 5579925"/>
              <a:gd name="csY31" fmla="*/ 5611425 h 6264277"/>
              <a:gd name="csX32" fmla="*/ 5579925 w 5579925"/>
              <a:gd name="csY32" fmla="*/ 5608261 h 6264277"/>
              <a:gd name="csX33" fmla="*/ 5579925 w 5579925"/>
              <a:gd name="csY33" fmla="*/ 6256263 h 6264277"/>
              <a:gd name="csX34" fmla="*/ 5371973 w 5579925"/>
              <a:gd name="csY34" fmla="*/ 6264277 h 6264277"/>
              <a:gd name="csX35" fmla="*/ 5008865 w 5579925"/>
              <a:gd name="csY35" fmla="*/ 6245882 h 6264277"/>
              <a:gd name="csX36" fmla="*/ 3395233 w 5579925"/>
              <a:gd name="csY36" fmla="*/ 5653382 h 6264277"/>
              <a:gd name="csX37" fmla="*/ 2242361 w 5579925"/>
              <a:gd name="csY37" fmla="*/ 4379523 h 6264277"/>
              <a:gd name="csX38" fmla="*/ 1937738 w 5579925"/>
              <a:gd name="csY38" fmla="*/ 3559428 h 6264277"/>
              <a:gd name="csX39" fmla="*/ 898338 w 5579925"/>
              <a:gd name="csY39" fmla="*/ 3212919 h 6264277"/>
              <a:gd name="csX40" fmla="*/ 146832 w 5579925"/>
              <a:gd name="csY40" fmla="*/ 2177146 h 6264277"/>
              <a:gd name="csX41" fmla="*/ 21170 w 5579925"/>
              <a:gd name="csY41" fmla="*/ 925048 h 6264277"/>
              <a:gd name="csX42" fmla="*/ 249381 w 5579925"/>
              <a:gd name="csY42" fmla="*/ 3116 h 626427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</a:cxnLst>
            <a:rect l="l" t="t" r="r" b="b"/>
            <a:pathLst>
              <a:path w="5579925" h="6264277">
                <a:moveTo>
                  <a:pt x="3454239" y="838130"/>
                </a:moveTo>
                <a:cubicBezTo>
                  <a:pt x="3374873" y="838130"/>
                  <a:pt x="3286301" y="863390"/>
                  <a:pt x="3208361" y="911836"/>
                </a:cubicBezTo>
                <a:cubicBezTo>
                  <a:pt x="3075049" y="994739"/>
                  <a:pt x="2956909" y="1135674"/>
                  <a:pt x="2836823" y="1355368"/>
                </a:cubicBezTo>
                <a:cubicBezTo>
                  <a:pt x="2614807" y="1761464"/>
                  <a:pt x="2495501" y="2231163"/>
                  <a:pt x="2491869" y="2713945"/>
                </a:cubicBezTo>
                <a:lnTo>
                  <a:pt x="2491741" y="2713686"/>
                </a:lnTo>
                <a:cubicBezTo>
                  <a:pt x="2491479" y="2758246"/>
                  <a:pt x="2491999" y="2802548"/>
                  <a:pt x="2493685" y="2846849"/>
                </a:cubicBezTo>
                <a:cubicBezTo>
                  <a:pt x="2556581" y="2827548"/>
                  <a:pt x="2618179" y="2804232"/>
                  <a:pt x="2677963" y="2776899"/>
                </a:cubicBezTo>
                <a:cubicBezTo>
                  <a:pt x="2902831" y="2674048"/>
                  <a:pt x="3105653" y="2519252"/>
                  <a:pt x="3280983" y="2316657"/>
                </a:cubicBezTo>
                <a:cubicBezTo>
                  <a:pt x="3449569" y="2121834"/>
                  <a:pt x="3585995" y="1887245"/>
                  <a:pt x="3675735" y="1638274"/>
                </a:cubicBezTo>
                <a:cubicBezTo>
                  <a:pt x="3736167" y="1470267"/>
                  <a:pt x="3759381" y="1288786"/>
                  <a:pt x="3739281" y="1140209"/>
                </a:cubicBezTo>
                <a:cubicBezTo>
                  <a:pt x="3721253" y="1006915"/>
                  <a:pt x="3671325" y="916111"/>
                  <a:pt x="3591181" y="870384"/>
                </a:cubicBezTo>
                <a:cubicBezTo>
                  <a:pt x="3553055" y="848751"/>
                  <a:pt x="3505593" y="838130"/>
                  <a:pt x="3454239" y="838130"/>
                </a:cubicBezTo>
                <a:close/>
                <a:moveTo>
                  <a:pt x="250603" y="0"/>
                </a:moveTo>
                <a:lnTo>
                  <a:pt x="945258" y="0"/>
                </a:lnTo>
                <a:lnTo>
                  <a:pt x="850762" y="244752"/>
                </a:lnTo>
                <a:cubicBezTo>
                  <a:pt x="762482" y="492285"/>
                  <a:pt x="695889" y="744426"/>
                  <a:pt x="664910" y="1002122"/>
                </a:cubicBezTo>
                <a:cubicBezTo>
                  <a:pt x="625358" y="1331144"/>
                  <a:pt x="659205" y="1673509"/>
                  <a:pt x="759967" y="1966261"/>
                </a:cubicBezTo>
                <a:cubicBezTo>
                  <a:pt x="866048" y="2274169"/>
                  <a:pt x="1043062" y="2522102"/>
                  <a:pt x="1272081" y="2683504"/>
                </a:cubicBezTo>
                <a:cubicBezTo>
                  <a:pt x="1435739" y="2798791"/>
                  <a:pt x="1632855" y="2873403"/>
                  <a:pt x="1846961" y="2901643"/>
                </a:cubicBezTo>
                <a:cubicBezTo>
                  <a:pt x="1844108" y="2837652"/>
                  <a:pt x="1842812" y="2773402"/>
                  <a:pt x="1843331" y="2709022"/>
                </a:cubicBezTo>
                <a:cubicBezTo>
                  <a:pt x="1847869" y="2119763"/>
                  <a:pt x="1994539" y="1544361"/>
                  <a:pt x="2267649" y="1044869"/>
                </a:cubicBezTo>
                <a:cubicBezTo>
                  <a:pt x="2443499" y="723231"/>
                  <a:pt x="2633611" y="506127"/>
                  <a:pt x="2865871" y="361825"/>
                </a:cubicBezTo>
                <a:cubicBezTo>
                  <a:pt x="3017989" y="267392"/>
                  <a:pt x="3190335" y="209359"/>
                  <a:pt x="3364499" y="194205"/>
                </a:cubicBezTo>
                <a:cubicBezTo>
                  <a:pt x="3562263" y="176847"/>
                  <a:pt x="3751729" y="216095"/>
                  <a:pt x="3912535" y="307679"/>
                </a:cubicBezTo>
                <a:cubicBezTo>
                  <a:pt x="4170083" y="454313"/>
                  <a:pt x="4336853" y="719215"/>
                  <a:pt x="4382113" y="1053548"/>
                </a:cubicBezTo>
                <a:cubicBezTo>
                  <a:pt x="4416219" y="1305626"/>
                  <a:pt x="4382113" y="1591125"/>
                  <a:pt x="4286017" y="1857839"/>
                </a:cubicBezTo>
                <a:cubicBezTo>
                  <a:pt x="4040399" y="2539848"/>
                  <a:pt x="3552667" y="3089600"/>
                  <a:pt x="2948091" y="3366161"/>
                </a:cubicBezTo>
                <a:cubicBezTo>
                  <a:pt x="2831635" y="3419400"/>
                  <a:pt x="2711421" y="3461629"/>
                  <a:pt x="2589129" y="3493106"/>
                </a:cubicBezTo>
                <a:cubicBezTo>
                  <a:pt x="2643207" y="3697384"/>
                  <a:pt x="2719203" y="3893763"/>
                  <a:pt x="2816073" y="4077574"/>
                </a:cubicBezTo>
                <a:cubicBezTo>
                  <a:pt x="3031865" y="4486909"/>
                  <a:pt x="3357625" y="4846112"/>
                  <a:pt x="3758085" y="5116326"/>
                </a:cubicBezTo>
                <a:cubicBezTo>
                  <a:pt x="4158541" y="5386538"/>
                  <a:pt x="4613853" y="5554158"/>
                  <a:pt x="5074613" y="5601180"/>
                </a:cubicBezTo>
                <a:cubicBezTo>
                  <a:pt x="5227265" y="5616725"/>
                  <a:pt x="5382781" y="5620119"/>
                  <a:pt x="5540523" y="5611425"/>
                </a:cubicBezTo>
                <a:lnTo>
                  <a:pt x="5579925" y="5608261"/>
                </a:lnTo>
                <a:lnTo>
                  <a:pt x="5579925" y="6256263"/>
                </a:lnTo>
                <a:lnTo>
                  <a:pt x="5371973" y="6264277"/>
                </a:lnTo>
                <a:cubicBezTo>
                  <a:pt x="5249945" y="6264277"/>
                  <a:pt x="5128821" y="6258060"/>
                  <a:pt x="5008865" y="6245882"/>
                </a:cubicBezTo>
                <a:cubicBezTo>
                  <a:pt x="4442025" y="6187979"/>
                  <a:pt x="3884005" y="5983182"/>
                  <a:pt x="3395233" y="5653382"/>
                </a:cubicBezTo>
                <a:cubicBezTo>
                  <a:pt x="2906463" y="5323584"/>
                  <a:pt x="2507821" y="4883160"/>
                  <a:pt x="2242361" y="4379523"/>
                </a:cubicBezTo>
                <a:cubicBezTo>
                  <a:pt x="2106974" y="4122652"/>
                  <a:pt x="2004783" y="3846482"/>
                  <a:pt x="1937738" y="3559428"/>
                </a:cubicBezTo>
                <a:cubicBezTo>
                  <a:pt x="1561790" y="3540775"/>
                  <a:pt x="1197774" y="3423933"/>
                  <a:pt x="898338" y="3212919"/>
                </a:cubicBezTo>
                <a:cubicBezTo>
                  <a:pt x="557275" y="2972630"/>
                  <a:pt x="297393" y="2614460"/>
                  <a:pt x="146832" y="2177146"/>
                </a:cubicBezTo>
                <a:cubicBezTo>
                  <a:pt x="13000" y="1788150"/>
                  <a:pt x="-30574" y="1355239"/>
                  <a:pt x="21170" y="925048"/>
                </a:cubicBezTo>
                <a:cubicBezTo>
                  <a:pt x="59491" y="606098"/>
                  <a:pt x="142381" y="298514"/>
                  <a:pt x="249381" y="311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FI"/>
          </a:p>
        </p:txBody>
      </p: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4DABE9F1-6D85-57AB-816C-CE2A3DA297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4250" y="854075"/>
            <a:ext cx="10056812" cy="2692147"/>
          </a:xfrm>
        </p:spPr>
        <p:txBody>
          <a:bodyPr>
            <a:noAutofit/>
          </a:bodyPr>
          <a:lstStyle>
            <a:lvl1pPr>
              <a:defRPr sz="9200" b="1" i="0">
                <a:solidFill>
                  <a:srgbClr val="FFFFFF"/>
                </a:solidFill>
                <a:latin typeface="Aptos ExtraBold" panose="020B00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" name="Text Placeholder 27">
            <a:extLst>
              <a:ext uri="{FF2B5EF4-FFF2-40B4-BE49-F238E27FC236}">
                <a16:creationId xmlns:a16="http://schemas.microsoft.com/office/drawing/2014/main" id="{C85F2C28-25C9-37CE-54AC-B8543809C4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4250" y="4019497"/>
            <a:ext cx="17898564" cy="6099360"/>
          </a:xfrm>
        </p:spPr>
        <p:txBody>
          <a:bodyPr>
            <a:noAutofit/>
          </a:bodyPr>
          <a:lstStyle>
            <a:lvl1pPr>
              <a:defRPr sz="3200" b="0" i="0">
                <a:solidFill>
                  <a:srgbClr val="FFFFFF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23613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0" userDrawn="1">
          <p15:clr>
            <a:srgbClr val="FBAE40"/>
          </p15:clr>
        </p15:guide>
        <p15:guide id="2" pos="11900" userDrawn="1">
          <p15:clr>
            <a:srgbClr val="FBAE40"/>
          </p15:clr>
        </p15:guide>
        <p15:guide id="3" orient="horz" pos="6346" userDrawn="1">
          <p15:clr>
            <a:srgbClr val="FBAE40"/>
          </p15:clr>
        </p15:guide>
        <p15:guide id="4" pos="76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442B76B2-E9DD-BBD5-51D8-58AFEFD1FC3F}"/>
              </a:ext>
            </a:extLst>
          </p:cNvPr>
          <p:cNvSpPr/>
          <p:nvPr userDrawn="1"/>
        </p:nvSpPr>
        <p:spPr>
          <a:xfrm>
            <a:off x="14524176" y="0"/>
            <a:ext cx="5579925" cy="6264277"/>
          </a:xfrm>
          <a:custGeom>
            <a:avLst/>
            <a:gdLst>
              <a:gd name="csX0" fmla="*/ 3454239 w 5579925"/>
              <a:gd name="csY0" fmla="*/ 838130 h 6264277"/>
              <a:gd name="csX1" fmla="*/ 3208361 w 5579925"/>
              <a:gd name="csY1" fmla="*/ 911836 h 6264277"/>
              <a:gd name="csX2" fmla="*/ 2836823 w 5579925"/>
              <a:gd name="csY2" fmla="*/ 1355368 h 6264277"/>
              <a:gd name="csX3" fmla="*/ 2491869 w 5579925"/>
              <a:gd name="csY3" fmla="*/ 2713945 h 6264277"/>
              <a:gd name="csX4" fmla="*/ 2491741 w 5579925"/>
              <a:gd name="csY4" fmla="*/ 2713686 h 6264277"/>
              <a:gd name="csX5" fmla="*/ 2493685 w 5579925"/>
              <a:gd name="csY5" fmla="*/ 2846849 h 6264277"/>
              <a:gd name="csX6" fmla="*/ 2677963 w 5579925"/>
              <a:gd name="csY6" fmla="*/ 2776899 h 6264277"/>
              <a:gd name="csX7" fmla="*/ 3280983 w 5579925"/>
              <a:gd name="csY7" fmla="*/ 2316657 h 6264277"/>
              <a:gd name="csX8" fmla="*/ 3675735 w 5579925"/>
              <a:gd name="csY8" fmla="*/ 1638274 h 6264277"/>
              <a:gd name="csX9" fmla="*/ 3739281 w 5579925"/>
              <a:gd name="csY9" fmla="*/ 1140209 h 6264277"/>
              <a:gd name="csX10" fmla="*/ 3591181 w 5579925"/>
              <a:gd name="csY10" fmla="*/ 870384 h 6264277"/>
              <a:gd name="csX11" fmla="*/ 3454239 w 5579925"/>
              <a:gd name="csY11" fmla="*/ 838130 h 6264277"/>
              <a:gd name="csX12" fmla="*/ 250603 w 5579925"/>
              <a:gd name="csY12" fmla="*/ 0 h 6264277"/>
              <a:gd name="csX13" fmla="*/ 945258 w 5579925"/>
              <a:gd name="csY13" fmla="*/ 0 h 6264277"/>
              <a:gd name="csX14" fmla="*/ 850762 w 5579925"/>
              <a:gd name="csY14" fmla="*/ 244752 h 6264277"/>
              <a:gd name="csX15" fmla="*/ 664910 w 5579925"/>
              <a:gd name="csY15" fmla="*/ 1002122 h 6264277"/>
              <a:gd name="csX16" fmla="*/ 759967 w 5579925"/>
              <a:gd name="csY16" fmla="*/ 1966261 h 6264277"/>
              <a:gd name="csX17" fmla="*/ 1272081 w 5579925"/>
              <a:gd name="csY17" fmla="*/ 2683504 h 6264277"/>
              <a:gd name="csX18" fmla="*/ 1846961 w 5579925"/>
              <a:gd name="csY18" fmla="*/ 2901643 h 6264277"/>
              <a:gd name="csX19" fmla="*/ 1843331 w 5579925"/>
              <a:gd name="csY19" fmla="*/ 2709022 h 6264277"/>
              <a:gd name="csX20" fmla="*/ 2267649 w 5579925"/>
              <a:gd name="csY20" fmla="*/ 1044869 h 6264277"/>
              <a:gd name="csX21" fmla="*/ 2865871 w 5579925"/>
              <a:gd name="csY21" fmla="*/ 361825 h 6264277"/>
              <a:gd name="csX22" fmla="*/ 3364499 w 5579925"/>
              <a:gd name="csY22" fmla="*/ 194205 h 6264277"/>
              <a:gd name="csX23" fmla="*/ 3912535 w 5579925"/>
              <a:gd name="csY23" fmla="*/ 307679 h 6264277"/>
              <a:gd name="csX24" fmla="*/ 4382113 w 5579925"/>
              <a:gd name="csY24" fmla="*/ 1053548 h 6264277"/>
              <a:gd name="csX25" fmla="*/ 4286017 w 5579925"/>
              <a:gd name="csY25" fmla="*/ 1857839 h 6264277"/>
              <a:gd name="csX26" fmla="*/ 2948091 w 5579925"/>
              <a:gd name="csY26" fmla="*/ 3366161 h 6264277"/>
              <a:gd name="csX27" fmla="*/ 2589129 w 5579925"/>
              <a:gd name="csY27" fmla="*/ 3493106 h 6264277"/>
              <a:gd name="csX28" fmla="*/ 2816073 w 5579925"/>
              <a:gd name="csY28" fmla="*/ 4077574 h 6264277"/>
              <a:gd name="csX29" fmla="*/ 3758085 w 5579925"/>
              <a:gd name="csY29" fmla="*/ 5116326 h 6264277"/>
              <a:gd name="csX30" fmla="*/ 5074613 w 5579925"/>
              <a:gd name="csY30" fmla="*/ 5601180 h 6264277"/>
              <a:gd name="csX31" fmla="*/ 5540523 w 5579925"/>
              <a:gd name="csY31" fmla="*/ 5611425 h 6264277"/>
              <a:gd name="csX32" fmla="*/ 5579925 w 5579925"/>
              <a:gd name="csY32" fmla="*/ 5608261 h 6264277"/>
              <a:gd name="csX33" fmla="*/ 5579925 w 5579925"/>
              <a:gd name="csY33" fmla="*/ 6256263 h 6264277"/>
              <a:gd name="csX34" fmla="*/ 5371973 w 5579925"/>
              <a:gd name="csY34" fmla="*/ 6264277 h 6264277"/>
              <a:gd name="csX35" fmla="*/ 5008865 w 5579925"/>
              <a:gd name="csY35" fmla="*/ 6245882 h 6264277"/>
              <a:gd name="csX36" fmla="*/ 3395233 w 5579925"/>
              <a:gd name="csY36" fmla="*/ 5653382 h 6264277"/>
              <a:gd name="csX37" fmla="*/ 2242361 w 5579925"/>
              <a:gd name="csY37" fmla="*/ 4379523 h 6264277"/>
              <a:gd name="csX38" fmla="*/ 1937738 w 5579925"/>
              <a:gd name="csY38" fmla="*/ 3559428 h 6264277"/>
              <a:gd name="csX39" fmla="*/ 898338 w 5579925"/>
              <a:gd name="csY39" fmla="*/ 3212919 h 6264277"/>
              <a:gd name="csX40" fmla="*/ 146832 w 5579925"/>
              <a:gd name="csY40" fmla="*/ 2177146 h 6264277"/>
              <a:gd name="csX41" fmla="*/ 21170 w 5579925"/>
              <a:gd name="csY41" fmla="*/ 925048 h 6264277"/>
              <a:gd name="csX42" fmla="*/ 249381 w 5579925"/>
              <a:gd name="csY42" fmla="*/ 3116 h 626427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</a:cxnLst>
            <a:rect l="l" t="t" r="r" b="b"/>
            <a:pathLst>
              <a:path w="5579925" h="6264277">
                <a:moveTo>
                  <a:pt x="3454239" y="838130"/>
                </a:moveTo>
                <a:cubicBezTo>
                  <a:pt x="3374873" y="838130"/>
                  <a:pt x="3286301" y="863390"/>
                  <a:pt x="3208361" y="911836"/>
                </a:cubicBezTo>
                <a:cubicBezTo>
                  <a:pt x="3075049" y="994739"/>
                  <a:pt x="2956909" y="1135674"/>
                  <a:pt x="2836823" y="1355368"/>
                </a:cubicBezTo>
                <a:cubicBezTo>
                  <a:pt x="2614807" y="1761464"/>
                  <a:pt x="2495501" y="2231163"/>
                  <a:pt x="2491869" y="2713945"/>
                </a:cubicBezTo>
                <a:lnTo>
                  <a:pt x="2491741" y="2713686"/>
                </a:lnTo>
                <a:cubicBezTo>
                  <a:pt x="2491479" y="2758246"/>
                  <a:pt x="2491999" y="2802548"/>
                  <a:pt x="2493685" y="2846849"/>
                </a:cubicBezTo>
                <a:cubicBezTo>
                  <a:pt x="2556581" y="2827548"/>
                  <a:pt x="2618179" y="2804232"/>
                  <a:pt x="2677963" y="2776899"/>
                </a:cubicBezTo>
                <a:cubicBezTo>
                  <a:pt x="2902831" y="2674048"/>
                  <a:pt x="3105653" y="2519252"/>
                  <a:pt x="3280983" y="2316657"/>
                </a:cubicBezTo>
                <a:cubicBezTo>
                  <a:pt x="3449569" y="2121834"/>
                  <a:pt x="3585995" y="1887245"/>
                  <a:pt x="3675735" y="1638274"/>
                </a:cubicBezTo>
                <a:cubicBezTo>
                  <a:pt x="3736167" y="1470267"/>
                  <a:pt x="3759381" y="1288786"/>
                  <a:pt x="3739281" y="1140209"/>
                </a:cubicBezTo>
                <a:cubicBezTo>
                  <a:pt x="3721253" y="1006915"/>
                  <a:pt x="3671325" y="916111"/>
                  <a:pt x="3591181" y="870384"/>
                </a:cubicBezTo>
                <a:cubicBezTo>
                  <a:pt x="3553055" y="848751"/>
                  <a:pt x="3505593" y="838130"/>
                  <a:pt x="3454239" y="838130"/>
                </a:cubicBezTo>
                <a:close/>
                <a:moveTo>
                  <a:pt x="250603" y="0"/>
                </a:moveTo>
                <a:lnTo>
                  <a:pt x="945258" y="0"/>
                </a:lnTo>
                <a:lnTo>
                  <a:pt x="850762" y="244752"/>
                </a:lnTo>
                <a:cubicBezTo>
                  <a:pt x="762482" y="492285"/>
                  <a:pt x="695889" y="744426"/>
                  <a:pt x="664910" y="1002122"/>
                </a:cubicBezTo>
                <a:cubicBezTo>
                  <a:pt x="625358" y="1331144"/>
                  <a:pt x="659205" y="1673509"/>
                  <a:pt x="759967" y="1966261"/>
                </a:cubicBezTo>
                <a:cubicBezTo>
                  <a:pt x="866048" y="2274169"/>
                  <a:pt x="1043062" y="2522102"/>
                  <a:pt x="1272081" y="2683504"/>
                </a:cubicBezTo>
                <a:cubicBezTo>
                  <a:pt x="1435739" y="2798791"/>
                  <a:pt x="1632855" y="2873403"/>
                  <a:pt x="1846961" y="2901643"/>
                </a:cubicBezTo>
                <a:cubicBezTo>
                  <a:pt x="1844108" y="2837652"/>
                  <a:pt x="1842812" y="2773402"/>
                  <a:pt x="1843331" y="2709022"/>
                </a:cubicBezTo>
                <a:cubicBezTo>
                  <a:pt x="1847869" y="2119763"/>
                  <a:pt x="1994539" y="1544361"/>
                  <a:pt x="2267649" y="1044869"/>
                </a:cubicBezTo>
                <a:cubicBezTo>
                  <a:pt x="2443499" y="723231"/>
                  <a:pt x="2633611" y="506127"/>
                  <a:pt x="2865871" y="361825"/>
                </a:cubicBezTo>
                <a:cubicBezTo>
                  <a:pt x="3017989" y="267392"/>
                  <a:pt x="3190335" y="209359"/>
                  <a:pt x="3364499" y="194205"/>
                </a:cubicBezTo>
                <a:cubicBezTo>
                  <a:pt x="3562263" y="176847"/>
                  <a:pt x="3751729" y="216095"/>
                  <a:pt x="3912535" y="307679"/>
                </a:cubicBezTo>
                <a:cubicBezTo>
                  <a:pt x="4170083" y="454313"/>
                  <a:pt x="4336853" y="719215"/>
                  <a:pt x="4382113" y="1053548"/>
                </a:cubicBezTo>
                <a:cubicBezTo>
                  <a:pt x="4416219" y="1305626"/>
                  <a:pt x="4382113" y="1591125"/>
                  <a:pt x="4286017" y="1857839"/>
                </a:cubicBezTo>
                <a:cubicBezTo>
                  <a:pt x="4040399" y="2539848"/>
                  <a:pt x="3552667" y="3089600"/>
                  <a:pt x="2948091" y="3366161"/>
                </a:cubicBezTo>
                <a:cubicBezTo>
                  <a:pt x="2831635" y="3419400"/>
                  <a:pt x="2711421" y="3461629"/>
                  <a:pt x="2589129" y="3493106"/>
                </a:cubicBezTo>
                <a:cubicBezTo>
                  <a:pt x="2643207" y="3697384"/>
                  <a:pt x="2719203" y="3893763"/>
                  <a:pt x="2816073" y="4077574"/>
                </a:cubicBezTo>
                <a:cubicBezTo>
                  <a:pt x="3031865" y="4486909"/>
                  <a:pt x="3357625" y="4846112"/>
                  <a:pt x="3758085" y="5116326"/>
                </a:cubicBezTo>
                <a:cubicBezTo>
                  <a:pt x="4158541" y="5386538"/>
                  <a:pt x="4613853" y="5554158"/>
                  <a:pt x="5074613" y="5601180"/>
                </a:cubicBezTo>
                <a:cubicBezTo>
                  <a:pt x="5227265" y="5616725"/>
                  <a:pt x="5382781" y="5620119"/>
                  <a:pt x="5540523" y="5611425"/>
                </a:cubicBezTo>
                <a:lnTo>
                  <a:pt x="5579925" y="5608261"/>
                </a:lnTo>
                <a:lnTo>
                  <a:pt x="5579925" y="6256263"/>
                </a:lnTo>
                <a:lnTo>
                  <a:pt x="5371973" y="6264277"/>
                </a:lnTo>
                <a:cubicBezTo>
                  <a:pt x="5249945" y="6264277"/>
                  <a:pt x="5128821" y="6258060"/>
                  <a:pt x="5008865" y="6245882"/>
                </a:cubicBezTo>
                <a:cubicBezTo>
                  <a:pt x="4442025" y="6187979"/>
                  <a:pt x="3884005" y="5983182"/>
                  <a:pt x="3395233" y="5653382"/>
                </a:cubicBezTo>
                <a:cubicBezTo>
                  <a:pt x="2906463" y="5323584"/>
                  <a:pt x="2507821" y="4883160"/>
                  <a:pt x="2242361" y="4379523"/>
                </a:cubicBezTo>
                <a:cubicBezTo>
                  <a:pt x="2106974" y="4122652"/>
                  <a:pt x="2004783" y="3846482"/>
                  <a:pt x="1937738" y="3559428"/>
                </a:cubicBezTo>
                <a:cubicBezTo>
                  <a:pt x="1561790" y="3540775"/>
                  <a:pt x="1197774" y="3423933"/>
                  <a:pt x="898338" y="3212919"/>
                </a:cubicBezTo>
                <a:cubicBezTo>
                  <a:pt x="557275" y="2972630"/>
                  <a:pt x="297393" y="2614460"/>
                  <a:pt x="146832" y="2177146"/>
                </a:cubicBezTo>
                <a:cubicBezTo>
                  <a:pt x="13000" y="1788150"/>
                  <a:pt x="-30574" y="1355239"/>
                  <a:pt x="21170" y="925048"/>
                </a:cubicBezTo>
                <a:cubicBezTo>
                  <a:pt x="59491" y="606098"/>
                  <a:pt x="142381" y="298514"/>
                  <a:pt x="249381" y="311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FI"/>
          </a:p>
        </p:txBody>
      </p: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4DABE9F1-6D85-57AB-816C-CE2A3DA297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4250" y="854075"/>
            <a:ext cx="10056812" cy="2692147"/>
          </a:xfrm>
        </p:spPr>
        <p:txBody>
          <a:bodyPr>
            <a:noAutofit/>
          </a:bodyPr>
          <a:lstStyle>
            <a:lvl1pPr>
              <a:defRPr sz="9200" b="1" i="0">
                <a:solidFill>
                  <a:schemeClr val="tx1"/>
                </a:solidFill>
                <a:latin typeface="Aptos ExtraBold" panose="020B00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" name="Text Placeholder 27">
            <a:extLst>
              <a:ext uri="{FF2B5EF4-FFF2-40B4-BE49-F238E27FC236}">
                <a16:creationId xmlns:a16="http://schemas.microsoft.com/office/drawing/2014/main" id="{C85F2C28-25C9-37CE-54AC-B8543809C4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4250" y="4019497"/>
            <a:ext cx="17898564" cy="6099360"/>
          </a:xfrm>
        </p:spPr>
        <p:txBody>
          <a:bodyPr>
            <a:noAutofit/>
          </a:bodyPr>
          <a:lstStyle>
            <a:lvl1pPr>
              <a:defRPr sz="32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71068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30" userDrawn="1">
          <p15:clr>
            <a:srgbClr val="FBAE40"/>
          </p15:clr>
        </p15:guide>
        <p15:guide id="2" pos="11900" userDrawn="1">
          <p15:clr>
            <a:srgbClr val="FBAE40"/>
          </p15:clr>
        </p15:guide>
        <p15:guide id="3" orient="horz" pos="6346" userDrawn="1">
          <p15:clr>
            <a:srgbClr val="FBAE40"/>
          </p15:clr>
        </p15:guide>
        <p15:guide id="4" pos="76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Placeholder 47">
            <a:extLst>
              <a:ext uri="{FF2B5EF4-FFF2-40B4-BE49-F238E27FC236}">
                <a16:creationId xmlns:a16="http://schemas.microsoft.com/office/drawing/2014/main" id="{5DAA9096-FCBD-BA35-946D-AA2835934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01663"/>
            <a:ext cx="9278937" cy="2185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86B93F81-C19C-5142-F9BA-B0668F7E0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2713" y="3009900"/>
            <a:ext cx="9278937" cy="7177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CA063E6-76AA-DBE5-8409-482FB0C4923B}"/>
              </a:ext>
            </a:extLst>
          </p:cNvPr>
          <p:cNvSpPr txBox="1"/>
          <p:nvPr userDrawn="1"/>
        </p:nvSpPr>
        <p:spPr>
          <a:xfrm>
            <a:off x="2660650" y="10362369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3800" b="0" i="0">
                <a:solidFill>
                  <a:schemeClr val="tx1"/>
                </a:solidFill>
                <a:latin typeface="Aptos Narrow" panose="020B0004020202020204" pitchFamily="34" charset="0"/>
              </a:rPr>
              <a:t>ETEKA</a:t>
            </a:r>
          </a:p>
        </p:txBody>
      </p:sp>
      <p:pic>
        <p:nvPicPr>
          <p:cNvPr id="51" name="Graphic 50">
            <a:extLst>
              <a:ext uri="{FF2B5EF4-FFF2-40B4-BE49-F238E27FC236}">
                <a16:creationId xmlns:a16="http://schemas.microsoft.com/office/drawing/2014/main" id="{D2001CA7-EE68-6207-907B-B7ABAA5C033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64426" y="10351400"/>
            <a:ext cx="1867624" cy="660574"/>
          </a:xfrm>
          <a:prstGeom prst="rect">
            <a:avLst/>
          </a:prstGeom>
        </p:spPr>
      </p:pic>
      <p:sp>
        <p:nvSpPr>
          <p:cNvPr id="52" name="object 12">
            <a:extLst>
              <a:ext uri="{FF2B5EF4-FFF2-40B4-BE49-F238E27FC236}">
                <a16:creationId xmlns:a16="http://schemas.microsoft.com/office/drawing/2014/main" id="{5AF18777-3C5A-5556-17D2-88D327FBC13D}"/>
              </a:ext>
            </a:extLst>
          </p:cNvPr>
          <p:cNvSpPr/>
          <p:nvPr userDrawn="1"/>
        </p:nvSpPr>
        <p:spPr>
          <a:xfrm>
            <a:off x="17777279" y="1190493"/>
            <a:ext cx="1105535" cy="1105535"/>
          </a:xfrm>
          <a:custGeom>
            <a:avLst/>
            <a:gdLst/>
            <a:ahLst/>
            <a:cxnLst/>
            <a:rect l="l" t="t" r="r" b="b"/>
            <a:pathLst>
              <a:path w="1105534" h="1105535">
                <a:moveTo>
                  <a:pt x="1104919" y="0"/>
                </a:moveTo>
                <a:lnTo>
                  <a:pt x="702313" y="0"/>
                </a:lnTo>
                <a:lnTo>
                  <a:pt x="702313" y="420887"/>
                </a:lnTo>
                <a:lnTo>
                  <a:pt x="281425" y="0"/>
                </a:lnTo>
                <a:lnTo>
                  <a:pt x="0" y="281425"/>
                </a:lnTo>
                <a:lnTo>
                  <a:pt x="430395" y="711821"/>
                </a:lnTo>
                <a:lnTo>
                  <a:pt x="0" y="711821"/>
                </a:lnTo>
                <a:lnTo>
                  <a:pt x="0" y="1104908"/>
                </a:lnTo>
                <a:lnTo>
                  <a:pt x="716679" y="1104908"/>
                </a:lnTo>
                <a:lnTo>
                  <a:pt x="765378" y="1101883"/>
                </a:lnTo>
                <a:lnTo>
                  <a:pt x="812272" y="1093051"/>
                </a:lnTo>
                <a:lnTo>
                  <a:pt x="856997" y="1078776"/>
                </a:lnTo>
                <a:lnTo>
                  <a:pt x="899190" y="1059421"/>
                </a:lnTo>
                <a:lnTo>
                  <a:pt x="938486" y="1035350"/>
                </a:lnTo>
                <a:lnTo>
                  <a:pt x="974522" y="1006928"/>
                </a:lnTo>
                <a:lnTo>
                  <a:pt x="1006934" y="974517"/>
                </a:lnTo>
                <a:lnTo>
                  <a:pt x="1035357" y="938483"/>
                </a:lnTo>
                <a:lnTo>
                  <a:pt x="1059429" y="899187"/>
                </a:lnTo>
                <a:lnTo>
                  <a:pt x="1078785" y="856996"/>
                </a:lnTo>
                <a:lnTo>
                  <a:pt x="1093061" y="812271"/>
                </a:lnTo>
                <a:lnTo>
                  <a:pt x="1101894" y="765378"/>
                </a:lnTo>
                <a:lnTo>
                  <a:pt x="1104919" y="716679"/>
                </a:lnTo>
                <a:lnTo>
                  <a:pt x="1104919" y="0"/>
                </a:lnTo>
                <a:close/>
              </a:path>
            </a:pathLst>
          </a:custGeom>
          <a:solidFill>
            <a:srgbClr val="F0EB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6" r:id="rId2"/>
    <p:sldLayoutId id="2147483669" r:id="rId3"/>
    <p:sldLayoutId id="2147483674" r:id="rId4"/>
    <p:sldLayoutId id="2147483675" r:id="rId5"/>
    <p:sldLayoutId id="2147483680" r:id="rId6"/>
    <p:sldLayoutId id="2147483681" r:id="rId7"/>
    <p:sldLayoutId id="2147483668" r:id="rId8"/>
    <p:sldLayoutId id="2147483679" r:id="rId9"/>
    <p:sldLayoutId id="2147483678" r:id="rId10"/>
  </p:sldLayoutIdLst>
  <p:txStyles>
    <p:titleStyle>
      <a:lvl1pPr>
        <a:defRPr sz="8800" b="1">
          <a:latin typeface="Aptos" panose="020B0004020202020204" pitchFamily="34" charset="0"/>
          <a:ea typeface="+mj-ea"/>
          <a:cs typeface="+mj-cs"/>
        </a:defRPr>
      </a:lvl1pPr>
    </p:titleStyle>
    <p:bodyStyle>
      <a:lvl1pPr marL="0">
        <a:defRPr sz="3200">
          <a:latin typeface="Aptos" panose="020B0004020202020204" pitchFamily="34" charset="0"/>
          <a:ea typeface="+mn-ea"/>
          <a:cs typeface="+mn-cs"/>
        </a:defRPr>
      </a:lvl1pPr>
      <a:lvl2pPr marL="457200">
        <a:defRPr sz="2800">
          <a:latin typeface="Aptos" panose="020B0004020202020204" pitchFamily="34" charset="0"/>
          <a:ea typeface="+mn-ea"/>
          <a:cs typeface="+mn-cs"/>
        </a:defRPr>
      </a:lvl2pPr>
      <a:lvl3pPr marL="914400">
        <a:defRPr sz="2400">
          <a:latin typeface="Aptos" panose="020B0004020202020204" pitchFamily="34" charset="0"/>
          <a:ea typeface="+mn-ea"/>
          <a:cs typeface="+mn-cs"/>
        </a:defRPr>
      </a:lvl3pPr>
      <a:lvl4pPr marL="1371600">
        <a:defRPr>
          <a:latin typeface="Aptos" panose="020B0004020202020204" pitchFamily="34" charset="0"/>
          <a:ea typeface="+mn-ea"/>
          <a:cs typeface="+mn-cs"/>
        </a:defRPr>
      </a:lvl4pPr>
      <a:lvl5pPr marL="1828800">
        <a:defRPr sz="1600">
          <a:latin typeface="Aptos" panose="020B0004020202020204" pitchFamily="34" charset="0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562" userDrawn="1">
          <p15:clr>
            <a:srgbClr val="F26B43"/>
          </p15:clr>
        </p15:guide>
        <p15:guide id="2" pos="63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8.png"/><Relationship Id="rId7" Type="http://schemas.openxmlformats.org/officeDocument/2006/relationships/image" Target="../media/image9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9.xml"/><Relationship Id="rId6" Type="http://schemas.openxmlformats.org/officeDocument/2006/relationships/customXml" Target="../ink/ink4.xml"/><Relationship Id="rId5" Type="http://schemas.openxmlformats.org/officeDocument/2006/relationships/customXml" Target="../ink/ink3.xml"/><Relationship Id="rId4" Type="http://schemas.openxmlformats.org/officeDocument/2006/relationships/customXml" Target="../ink/ink2.xml"/><Relationship Id="rId9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190B31-C710-D47D-A8D1-91A759F2F3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sz="6600" dirty="0">
                <a:latin typeface="Aptos" panose="020B0004020202020204" pitchFamily="34" charset="0"/>
              </a:rPr>
              <a:t>Kysely ammatillisten oppilaitosten ja yritysten yhteistyöstä 2026</a:t>
            </a:r>
          </a:p>
          <a:p>
            <a:endParaRPr lang="en-FI" sz="6600" dirty="0">
              <a:latin typeface="Aptos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B3F329-E43B-4096-5495-A507D608CC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i-FI" dirty="0"/>
              <a:t>Maaliskuu 2026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373719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D017C-B74E-8386-A717-2CFCE551D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3E39D00-1F33-474F-4CC1-F810227C13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3241416" cy="2692147"/>
          </a:xfrm>
        </p:spPr>
        <p:txBody>
          <a:bodyPr/>
          <a:lstStyle/>
          <a:p>
            <a:r>
              <a:rPr lang="fi-FI" sz="6000" dirty="0"/>
              <a:t>Keskiarvot toimialan mukaan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052EE8E-D5C9-8D94-5011-EC2F0E290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70" y="2031272"/>
            <a:ext cx="18387882" cy="893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04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DB413-FA72-C17E-0AE8-BA40ED9C5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BDE96E4-1A84-9F85-189D-F16034BC9B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49" y="854076"/>
            <a:ext cx="15507607" cy="844096"/>
          </a:xfrm>
        </p:spPr>
        <p:txBody>
          <a:bodyPr/>
          <a:lstStyle/>
          <a:p>
            <a:r>
              <a:rPr lang="en-FI" sz="4400" dirty="0" err="1"/>
              <a:t>Mistä</a:t>
            </a:r>
            <a:r>
              <a:rPr lang="en-FI" sz="4400" dirty="0"/>
              <a:t> </a:t>
            </a:r>
            <a:r>
              <a:rPr lang="en-FI" sz="4400" dirty="0" err="1"/>
              <a:t>tiivis</a:t>
            </a:r>
            <a:r>
              <a:rPr lang="en-FI" sz="4400" dirty="0"/>
              <a:t> </a:t>
            </a:r>
            <a:r>
              <a:rPr lang="en-FI" sz="4400" dirty="0" err="1"/>
              <a:t>yhteistyö</a:t>
            </a:r>
            <a:r>
              <a:rPr lang="en-FI" sz="4400" dirty="0"/>
              <a:t> </a:t>
            </a:r>
            <a:r>
              <a:rPr lang="en-FI" sz="4400" dirty="0" err="1"/>
              <a:t>oppilaitoksen</a:t>
            </a:r>
            <a:r>
              <a:rPr lang="en-FI" sz="4400" dirty="0"/>
              <a:t> </a:t>
            </a:r>
            <a:r>
              <a:rPr lang="en-FI" sz="4400" dirty="0" err="1"/>
              <a:t>kanssa</a:t>
            </a:r>
            <a:r>
              <a:rPr lang="en-FI" sz="4400" dirty="0"/>
              <a:t> </a:t>
            </a:r>
            <a:r>
              <a:rPr lang="en-FI" sz="4400" dirty="0" err="1"/>
              <a:t>rakentuu</a:t>
            </a:r>
            <a:r>
              <a:rPr lang="en-FI" sz="4400" dirty="0"/>
              <a:t>?</a:t>
            </a:r>
            <a:endParaRPr lang="fi-FI" sz="4400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52AA11BD-FEC9-73E8-6D3E-EB72FBA5A71E}"/>
              </a:ext>
            </a:extLst>
          </p:cNvPr>
          <p:cNvSpPr txBox="1"/>
          <p:nvPr/>
        </p:nvSpPr>
        <p:spPr>
          <a:xfrm>
            <a:off x="294970" y="2025154"/>
            <a:ext cx="8698593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200" b="1" dirty="0">
                <a:solidFill>
                  <a:srgbClr val="003A5D"/>
                </a:solidFill>
                <a:latin typeface="Aptos" panose="020B0004020202020204" pitchFamily="34" charset="0"/>
              </a:rPr>
              <a:t>Yhteistyö on käytännönläheistä:</a:t>
            </a:r>
            <a:r>
              <a:rPr lang="fi-FI" sz="2200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fi-FI" sz="2200" b="0" i="0" dirty="0">
                <a:solidFill>
                  <a:srgbClr val="003A5D"/>
                </a:solidFill>
                <a:effectLst/>
                <a:latin typeface="Aptos" panose="020B0004020202020204" pitchFamily="34" charset="0"/>
              </a:rPr>
              <a:t>yritykset tarjoavat </a:t>
            </a:r>
            <a:r>
              <a:rPr lang="en-FI" sz="2200" b="0" i="0" dirty="0" err="1">
                <a:solidFill>
                  <a:srgbClr val="003A5D"/>
                </a:solidFill>
                <a:effectLst/>
                <a:latin typeface="Aptos" panose="020B0004020202020204" pitchFamily="34" charset="0"/>
              </a:rPr>
              <a:t>työelämässä</a:t>
            </a:r>
            <a:r>
              <a:rPr lang="en-FI" sz="2200" b="0" i="0" dirty="0">
                <a:solidFill>
                  <a:srgbClr val="003A5D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sz="2200" b="0" i="0" dirty="0" err="1">
                <a:solidFill>
                  <a:srgbClr val="003A5D"/>
                </a:solidFill>
                <a:effectLst/>
                <a:latin typeface="Aptos" panose="020B0004020202020204" pitchFamily="34" charset="0"/>
              </a:rPr>
              <a:t>oppimisen</a:t>
            </a:r>
            <a:r>
              <a:rPr lang="en-FI" sz="2200" b="0" i="0" dirty="0">
                <a:solidFill>
                  <a:srgbClr val="003A5D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fi-FI" sz="2200" b="0" i="0" dirty="0">
                <a:solidFill>
                  <a:srgbClr val="003A5D"/>
                </a:solidFill>
                <a:effectLst/>
                <a:latin typeface="Aptos" panose="020B0004020202020204" pitchFamily="34" charset="0"/>
              </a:rPr>
              <a:t>paikkoja ja opettajat tukevat jaksojen sujuvuutta; tuloksina työllistymisiä ja toimivia polkuja harjoittelu → kesätyö → oppisopimus. </a:t>
            </a:r>
            <a:endParaRPr lang="en-FI" sz="2200" b="0" i="0" dirty="0">
              <a:solidFill>
                <a:srgbClr val="003A5D"/>
              </a:solidFill>
              <a:effectLst/>
              <a:latin typeface="Aptos" panose="020B0004020202020204" pitchFamily="34" charset="0"/>
            </a:endParaRPr>
          </a:p>
          <a:p>
            <a:endParaRPr lang="en-FI" sz="2200" b="1" dirty="0">
              <a:solidFill>
                <a:srgbClr val="003A5D"/>
              </a:solidFill>
              <a:latin typeface="Aptos" panose="020B0004020202020204" pitchFamily="34" charset="0"/>
            </a:endParaRPr>
          </a:p>
          <a:p>
            <a:r>
              <a:rPr lang="fi-FI" sz="2200" b="1" dirty="0">
                <a:solidFill>
                  <a:srgbClr val="003A5D"/>
                </a:solidFill>
                <a:latin typeface="Aptos" panose="020B0004020202020204" pitchFamily="34" charset="0"/>
              </a:rPr>
              <a:t>Tulokset näkyvät osaajina ja kehittämisenä:</a:t>
            </a:r>
            <a:r>
              <a:rPr lang="fi-FI" sz="2200" dirty="0">
                <a:solidFill>
                  <a:srgbClr val="003A5D"/>
                </a:solidFill>
                <a:latin typeface="Aptos" panose="020B0004020202020204" pitchFamily="34" charset="0"/>
              </a:rPr>
              <a:t> Y</a:t>
            </a:r>
            <a:r>
              <a:rPr lang="en-FI" sz="2200" dirty="0" err="1">
                <a:solidFill>
                  <a:srgbClr val="003A5D"/>
                </a:solidFill>
                <a:latin typeface="Aptos" panose="020B0004020202020204" pitchFamily="34" charset="0"/>
              </a:rPr>
              <a:t>ritykset</a:t>
            </a:r>
            <a:r>
              <a:rPr lang="en-FI" sz="2200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sz="2200" dirty="0" err="1">
                <a:solidFill>
                  <a:srgbClr val="003A5D"/>
                </a:solidFill>
                <a:latin typeface="Aptos" panose="020B0004020202020204" pitchFamily="34" charset="0"/>
              </a:rPr>
              <a:t>löytävät</a:t>
            </a:r>
            <a:r>
              <a:rPr lang="en-FI" sz="2200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sz="2200" dirty="0" err="1">
                <a:solidFill>
                  <a:srgbClr val="003A5D"/>
                </a:solidFill>
                <a:latin typeface="Aptos" panose="020B0004020202020204" pitchFamily="34" charset="0"/>
              </a:rPr>
              <a:t>hyviä</a:t>
            </a:r>
            <a:r>
              <a:rPr lang="en-FI" sz="2200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sz="2200" dirty="0" err="1">
                <a:solidFill>
                  <a:srgbClr val="003A5D"/>
                </a:solidFill>
                <a:latin typeface="Aptos" panose="020B0004020202020204" pitchFamily="34" charset="0"/>
              </a:rPr>
              <a:t>tekijöitä</a:t>
            </a:r>
            <a:r>
              <a:rPr lang="en-FI" sz="2200" dirty="0">
                <a:solidFill>
                  <a:srgbClr val="003A5D"/>
                </a:solidFill>
                <a:latin typeface="Aptos" panose="020B0004020202020204" pitchFamily="34" charset="0"/>
              </a:rPr>
              <a:t>, </a:t>
            </a:r>
            <a:r>
              <a:rPr lang="en-FI" sz="2200" dirty="0" err="1">
                <a:solidFill>
                  <a:srgbClr val="003A5D"/>
                </a:solidFill>
                <a:latin typeface="Aptos" panose="020B0004020202020204" pitchFamily="34" charset="0"/>
              </a:rPr>
              <a:t>oppilaitos</a:t>
            </a:r>
            <a:r>
              <a:rPr lang="en-FI" sz="2200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sz="2200" dirty="0" err="1">
                <a:solidFill>
                  <a:srgbClr val="003A5D"/>
                </a:solidFill>
                <a:latin typeface="Aptos" panose="020B0004020202020204" pitchFamily="34" charset="0"/>
              </a:rPr>
              <a:t>koetaan</a:t>
            </a:r>
            <a:r>
              <a:rPr lang="en-FI" sz="2200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sz="2200" dirty="0" err="1">
                <a:solidFill>
                  <a:srgbClr val="003A5D"/>
                </a:solidFill>
                <a:latin typeface="Aptos" panose="020B0004020202020204" pitchFamily="34" charset="0"/>
              </a:rPr>
              <a:t>toimivana</a:t>
            </a:r>
            <a:r>
              <a:rPr lang="en-FI" sz="2200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sz="2200" dirty="0" err="1">
                <a:solidFill>
                  <a:srgbClr val="003A5D"/>
                </a:solidFill>
                <a:latin typeface="Aptos" panose="020B0004020202020204" pitchFamily="34" charset="0"/>
              </a:rPr>
              <a:t>rekrytointikanavana</a:t>
            </a:r>
            <a:endParaRPr lang="en-FI" sz="2200" dirty="0">
              <a:solidFill>
                <a:srgbClr val="003A5D"/>
              </a:solidFill>
              <a:latin typeface="Aptos" panose="020B0004020202020204" pitchFamily="34" charset="0"/>
            </a:endParaRPr>
          </a:p>
          <a:p>
            <a:pPr lvl="0"/>
            <a:endParaRPr lang="en-FI" sz="2200" dirty="0">
              <a:solidFill>
                <a:srgbClr val="003A5D"/>
              </a:solidFill>
              <a:latin typeface="Aptos" panose="020B0004020202020204" pitchFamily="34" charset="0"/>
            </a:endParaRPr>
          </a:p>
          <a:p>
            <a:r>
              <a:rPr lang="fi-FI" sz="2200" b="1" i="0" dirty="0" err="1">
                <a:solidFill>
                  <a:srgbClr val="003A5D"/>
                </a:solidFill>
                <a:effectLst/>
                <a:latin typeface="Aptos" panose="020B0004020202020204" pitchFamily="34" charset="0"/>
              </a:rPr>
              <a:t>Rekrykoulutukset</a:t>
            </a:r>
            <a:r>
              <a:rPr lang="fi-FI" sz="2200" b="1" i="0" dirty="0">
                <a:solidFill>
                  <a:srgbClr val="003A5D"/>
                </a:solidFill>
                <a:effectLst/>
                <a:latin typeface="Aptos" panose="020B0004020202020204" pitchFamily="34" charset="0"/>
              </a:rPr>
              <a:t> ja täydennyskoulutus:</a:t>
            </a:r>
            <a:r>
              <a:rPr lang="fi-FI" sz="2200" b="0" i="0" dirty="0">
                <a:solidFill>
                  <a:srgbClr val="003A5D"/>
                </a:solidFill>
                <a:effectLst/>
                <a:latin typeface="Aptos" panose="020B0004020202020204" pitchFamily="34" charset="0"/>
              </a:rPr>
              <a:t> räätälöidyt perehdytys- ja osaamisen kehittämiskokonaisuudet sekä korttikoulutukset; parhaimmillaan erittäin hyviä tuloksia ja osaamisen vahvistumista</a:t>
            </a:r>
            <a:endParaRPr lang="en-FI" sz="2200" b="0" i="0" dirty="0">
              <a:solidFill>
                <a:srgbClr val="003A5D"/>
              </a:solidFill>
              <a:effectLst/>
              <a:latin typeface="Aptos" panose="020B0004020202020204" pitchFamily="34" charset="0"/>
            </a:endParaRPr>
          </a:p>
          <a:p>
            <a:endParaRPr lang="fi-FI" sz="2200" dirty="0">
              <a:solidFill>
                <a:srgbClr val="003A5D"/>
              </a:solidFill>
              <a:latin typeface="Aptos" panose="020B0004020202020204" pitchFamily="34" charset="0"/>
            </a:endParaRPr>
          </a:p>
          <a:p>
            <a:pPr lvl="0"/>
            <a:r>
              <a:rPr lang="fi-FI" sz="2200" b="1" dirty="0">
                <a:solidFill>
                  <a:srgbClr val="003A5D"/>
                </a:solidFill>
                <a:latin typeface="Aptos" panose="020B0004020202020204" pitchFamily="34" charset="0"/>
              </a:rPr>
              <a:t>Huomioitavat haasteet:</a:t>
            </a:r>
            <a:r>
              <a:rPr lang="fi-FI" sz="2200" dirty="0">
                <a:solidFill>
                  <a:srgbClr val="003A5D"/>
                </a:solidFill>
                <a:latin typeface="Aptos" panose="020B0004020202020204" pitchFamily="34" charset="0"/>
              </a:rPr>
              <a:t> työpaikkaohjaukseen kuluva aika, opiskelijoiden valmiuksien vaihtelu ja työ</a:t>
            </a:r>
            <a:r>
              <a:rPr lang="en-FI" sz="2200" dirty="0" err="1">
                <a:solidFill>
                  <a:srgbClr val="003A5D"/>
                </a:solidFill>
                <a:latin typeface="Aptos" panose="020B0004020202020204" pitchFamily="34" charset="0"/>
              </a:rPr>
              <a:t>elämässä</a:t>
            </a:r>
            <a:r>
              <a:rPr lang="en-FI" sz="2200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fi-FI" sz="2200" dirty="0">
                <a:solidFill>
                  <a:srgbClr val="003A5D"/>
                </a:solidFill>
                <a:latin typeface="Aptos" panose="020B0004020202020204" pitchFamily="34" charset="0"/>
              </a:rPr>
              <a:t>oppimisen ajoitus sekä toimialan turvallisuus-/työympäristövaatimukset voivat rajata yhteistyön laajuutta.</a:t>
            </a:r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A7185B35-A9E8-1EB7-6619-A963CDA7AD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391809"/>
              </p:ext>
            </p:extLst>
          </p:nvPr>
        </p:nvGraphicFramePr>
        <p:xfrm>
          <a:off x="8993563" y="5975349"/>
          <a:ext cx="9700837" cy="5190078"/>
        </p:xfrm>
        <a:graphic>
          <a:graphicData uri="http://schemas.openxmlformats.org/drawingml/2006/table">
            <a:tbl>
              <a:tblPr/>
              <a:tblGrid>
                <a:gridCol w="9700837">
                  <a:extLst>
                    <a:ext uri="{9D8B030D-6E8A-4147-A177-3AD203B41FA5}">
                      <a16:colId xmlns:a16="http://schemas.microsoft.com/office/drawing/2014/main" val="3187773305"/>
                    </a:ext>
                  </a:extLst>
                </a:gridCol>
              </a:tblGrid>
              <a:tr h="4824318">
                <a:tc>
                  <a:txBody>
                    <a:bodyPr/>
                    <a:lstStyle/>
                    <a:p>
                      <a:pPr lvl="0"/>
                      <a:r>
                        <a:rPr lang="fi-FI" sz="2000" b="1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Yhteistyö vahvistaa myös näkyvyyttä:</a:t>
                      </a:r>
                      <a:r>
                        <a:rPr lang="fi-FI" sz="2000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 yritysvierailut, oppilaitosvierailut sekä opinto-ohjaajille suunnatut tilaisuudet tukevat alan ja yritysten tunnettuutta ja helpottavat polkua harjoitteluun ja rekrytointiin; kumppanisopimuksilla on saatu </a:t>
                      </a:r>
                      <a:r>
                        <a:rPr lang="en-FI" sz="2000" dirty="0" err="1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hyvää</a:t>
                      </a:r>
                      <a:r>
                        <a:rPr lang="en-FI" sz="2000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fi-FI" sz="2000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näkyvyyttä</a:t>
                      </a:r>
                      <a:r>
                        <a:rPr lang="en-FI" sz="2000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.</a:t>
                      </a:r>
                    </a:p>
                    <a:p>
                      <a:pPr lvl="0"/>
                      <a:endParaRPr lang="fi-FI" sz="2000" dirty="0">
                        <a:solidFill>
                          <a:srgbClr val="003A5D"/>
                        </a:solidFill>
                        <a:latin typeface="Aptos" panose="020B0004020202020204" pitchFamily="34" charset="0"/>
                      </a:endParaRPr>
                    </a:p>
                    <a:p>
                      <a:pPr lvl="0"/>
                      <a:r>
                        <a:rPr lang="fi-FI" sz="2000" b="1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Onnistuminen edellyttää sujuvaa arkea:</a:t>
                      </a:r>
                      <a:r>
                        <a:rPr lang="fi-FI" sz="2000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 korostuvat matalan kynnyksen yhteydenpito, selkeät kontaktit, säännölliset tapaamiset sekä käytännön </a:t>
                      </a:r>
                      <a:r>
                        <a:rPr lang="fi-FI" sz="2000" dirty="0" err="1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asioide</a:t>
                      </a:r>
                      <a:r>
                        <a:rPr lang="en-FI" sz="2000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n, </a:t>
                      </a:r>
                      <a:r>
                        <a:rPr lang="en-FI" sz="2000" dirty="0" err="1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kuten</a:t>
                      </a:r>
                      <a:r>
                        <a:rPr lang="en-FI" sz="2000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sz="2000" dirty="0" err="1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oppisopimusten</a:t>
                      </a:r>
                      <a:r>
                        <a:rPr lang="fi-FI" sz="2000" dirty="0">
                          <a:solidFill>
                            <a:srgbClr val="003A5D"/>
                          </a:solidFill>
                          <a:latin typeface="Aptos" panose="020B0004020202020204" pitchFamily="34" charset="0"/>
                        </a:rPr>
                        <a:t> nopea hoitaminen.</a:t>
                      </a:r>
                      <a:endParaRPr lang="en-FI" sz="2000" dirty="0">
                        <a:solidFill>
                          <a:srgbClr val="003A5D"/>
                        </a:solidFill>
                        <a:latin typeface="Aptos" panose="020B0004020202020204" pitchFamily="34" charset="0"/>
                      </a:endParaRPr>
                    </a:p>
                    <a:p>
                      <a:pPr fontAlgn="t">
                        <a:lnSpc>
                          <a:spcPct val="100000"/>
                        </a:lnSpc>
                        <a:buNone/>
                      </a:pPr>
                      <a:endParaRPr lang="en-FI" sz="2000" b="0" i="0" dirty="0">
                        <a:solidFill>
                          <a:srgbClr val="003A5D"/>
                        </a:solidFill>
                        <a:effectLst/>
                        <a:latin typeface="Aptos" panose="020B0004020202020204" pitchFamily="34" charset="0"/>
                      </a:endParaRPr>
                    </a:p>
                    <a:p>
                      <a:pPr fontAlgn="t">
                        <a:lnSpc>
                          <a:spcPct val="100000"/>
                        </a:lnSpc>
                        <a:buNone/>
                      </a:pPr>
                      <a:r>
                        <a:rPr lang="fi-FI" sz="2000" b="1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Projektit, hankkeet ja opinnäytetyöt:</a:t>
                      </a:r>
                      <a:r>
                        <a:rPr lang="fi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 opiskelijaprojektit ja kehittämishankkeet tuovat konkreettisia tuloksia ja ulkopuolista näkemystä liiketoimintaan. </a:t>
                      </a:r>
                      <a:endParaRPr lang="en-FI" sz="2000" b="0" i="0" dirty="0">
                        <a:solidFill>
                          <a:srgbClr val="003A5D"/>
                        </a:solidFill>
                        <a:effectLst/>
                        <a:latin typeface="Aptos" panose="020B0004020202020204" pitchFamily="34" charset="0"/>
                      </a:endParaRPr>
                    </a:p>
                    <a:p>
                      <a:pPr fontAlgn="t">
                        <a:lnSpc>
                          <a:spcPct val="100000"/>
                        </a:lnSpc>
                        <a:buNone/>
                      </a:pPr>
                      <a:endParaRPr lang="en-FI" sz="2000" b="0" i="0" dirty="0">
                        <a:solidFill>
                          <a:srgbClr val="003A5D"/>
                        </a:solidFill>
                        <a:effectLst/>
                        <a:latin typeface="Aptos" panose="020B0004020202020204" pitchFamily="34" charset="0"/>
                      </a:endParaRPr>
                    </a:p>
                    <a:p>
                      <a:pPr fontAlgn="t">
                        <a:lnSpc>
                          <a:spcPct val="100000"/>
                        </a:lnSpc>
                        <a:buNone/>
                      </a:pPr>
                      <a:r>
                        <a:rPr lang="fi-FI" sz="2000" b="1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Sisältöihin vaikuttaminen &amp; alan vetovoima:</a:t>
                      </a:r>
                      <a:r>
                        <a:rPr lang="fi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 yritykset tuovat osaamistarpeita koulutukseen ja osallistuvat vierailuihin/tapahtumiin</a:t>
                      </a:r>
                      <a:r>
                        <a:rPr lang="en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, </a:t>
                      </a:r>
                      <a:r>
                        <a:rPr lang="en-FI" sz="2000" b="0" i="0" dirty="0" err="1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mikä</a:t>
                      </a:r>
                      <a:r>
                        <a:rPr lang="en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sz="2000" b="0" i="0" dirty="0" err="1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edistää</a:t>
                      </a:r>
                      <a:r>
                        <a:rPr lang="en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fi-FI" sz="2000" b="0" i="0" dirty="0" err="1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työelämävastaavuu</a:t>
                      </a:r>
                      <a:r>
                        <a:rPr lang="en-FI" sz="2000" b="0" i="0" dirty="0" err="1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tta</a:t>
                      </a:r>
                      <a:r>
                        <a:rPr lang="fi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, </a:t>
                      </a:r>
                      <a:r>
                        <a:rPr lang="fi-FI" sz="2000" b="0" i="0" dirty="0" err="1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näkyvyy</a:t>
                      </a:r>
                      <a:r>
                        <a:rPr lang="en-FI" sz="2000" b="0" i="0" dirty="0" err="1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ttä</a:t>
                      </a:r>
                      <a:r>
                        <a:rPr lang="fi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 ja </a:t>
                      </a:r>
                      <a:r>
                        <a:rPr lang="en-FI" sz="2000" b="0" i="0" dirty="0" err="1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sujuvia</a:t>
                      </a:r>
                      <a:r>
                        <a:rPr lang="fi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 polku</a:t>
                      </a:r>
                      <a:r>
                        <a:rPr lang="en-FI" sz="2000" b="0" i="0" dirty="0" err="1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ja</a:t>
                      </a:r>
                      <a:r>
                        <a:rPr lang="fi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sz="2000" b="0" i="0" dirty="0" err="1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työllistymiseen</a:t>
                      </a:r>
                      <a:r>
                        <a:rPr lang="fi-FI" sz="2000" b="0" i="0" dirty="0">
                          <a:solidFill>
                            <a:srgbClr val="003A5D"/>
                          </a:solidFill>
                          <a:effectLst/>
                          <a:latin typeface="Aptos" panose="020B0004020202020204" pitchFamily="34" charset="0"/>
                        </a:rPr>
                        <a:t>.</a:t>
                      </a:r>
                    </a:p>
                  </a:txBody>
                  <a:tcPr>
                    <a:lnL w="4763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904865"/>
                  </a:ext>
                </a:extLst>
              </a:tr>
              <a:tr h="355165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4763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9805874"/>
                  </a:ext>
                </a:extLst>
              </a:tr>
            </a:tbl>
          </a:graphicData>
        </a:graphic>
      </p:graphicFrame>
      <p:sp>
        <p:nvSpPr>
          <p:cNvPr id="7" name="Kaksinkertainen aaltoviiva 6">
            <a:extLst>
              <a:ext uri="{FF2B5EF4-FFF2-40B4-BE49-F238E27FC236}">
                <a16:creationId xmlns:a16="http://schemas.microsoft.com/office/drawing/2014/main" id="{12C0129E-6AE8-F107-0661-44FBCD23E0C4}"/>
              </a:ext>
            </a:extLst>
          </p:cNvPr>
          <p:cNvSpPr/>
          <p:nvPr/>
        </p:nvSpPr>
        <p:spPr>
          <a:xfrm>
            <a:off x="9332230" y="3507162"/>
            <a:ext cx="6955972" cy="1887766"/>
          </a:xfrm>
          <a:prstGeom prst="doubleWav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aphicFrame>
        <p:nvGraphicFramePr>
          <p:cNvPr id="9" name="Taulukko 8">
            <a:extLst>
              <a:ext uri="{FF2B5EF4-FFF2-40B4-BE49-F238E27FC236}">
                <a16:creationId xmlns:a16="http://schemas.microsoft.com/office/drawing/2014/main" id="{774F3A22-671B-68D6-3895-5CC20F5A44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695171"/>
              </p:ext>
            </p:extLst>
          </p:nvPr>
        </p:nvGraphicFramePr>
        <p:xfrm>
          <a:off x="9467697" y="3718528"/>
          <a:ext cx="6162221" cy="1676400"/>
        </p:xfrm>
        <a:graphic>
          <a:graphicData uri="http://schemas.openxmlformats.org/drawingml/2006/table">
            <a:tbl>
              <a:tblPr/>
              <a:tblGrid>
                <a:gridCol w="6162221">
                  <a:extLst>
                    <a:ext uri="{9D8B030D-6E8A-4147-A177-3AD203B41FA5}">
                      <a16:colId xmlns:a16="http://schemas.microsoft.com/office/drawing/2014/main" val="1408136470"/>
                    </a:ext>
                  </a:extLst>
                </a:gridCol>
              </a:tblGrid>
              <a:tr h="93600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  <a:buNone/>
                      </a:pPr>
                      <a:r>
                        <a:rPr lang="fi-FI" sz="2000" b="1" i="0" dirty="0">
                          <a:effectLst/>
                          <a:latin typeface="Segoe UI" panose="020B0502040204020203" pitchFamily="34" charset="0"/>
                        </a:rPr>
                        <a:t>Onnistumisen ydin:</a:t>
                      </a:r>
                      <a:r>
                        <a:rPr lang="fi-FI" sz="2000" b="0" i="0" dirty="0">
                          <a:effectLst/>
                          <a:latin typeface="Segoe UI" panose="020B0502040204020203" pitchFamily="34" charset="0"/>
                        </a:rPr>
                        <a:t> aktiivinen vuoropuhelu, selkeät kontaktit, nopeat käytännön järjestelyt m</a:t>
                      </a:r>
                      <a:r>
                        <a:rPr lang="en-FI" sz="2000" b="0" i="0" dirty="0" err="1">
                          <a:effectLst/>
                          <a:latin typeface="Segoe UI" panose="020B0502040204020203" pitchFamily="34" charset="0"/>
                        </a:rPr>
                        <a:t>uun</a:t>
                      </a:r>
                      <a:r>
                        <a:rPr lang="en-FI" sz="2000" b="0" i="0" dirty="0"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FI" sz="2000" b="0" i="0" dirty="0" err="1">
                          <a:effectLst/>
                          <a:latin typeface="Segoe UI" panose="020B0502040204020203" pitchFamily="34" charset="0"/>
                        </a:rPr>
                        <a:t>muassa</a:t>
                      </a:r>
                      <a:r>
                        <a:rPr lang="fi-FI" sz="2000" b="0" i="0" dirty="0"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FI" sz="2000" b="0" i="0" dirty="0">
                          <a:effectLst/>
                          <a:latin typeface="Segoe UI" panose="020B0502040204020203" pitchFamily="34" charset="0"/>
                        </a:rPr>
                        <a:t>o</a:t>
                      </a:r>
                      <a:r>
                        <a:rPr lang="fi-FI" sz="2000" b="0" i="0" dirty="0" err="1">
                          <a:effectLst/>
                          <a:latin typeface="Segoe UI" panose="020B0502040204020203" pitchFamily="34" charset="0"/>
                        </a:rPr>
                        <a:t>ppisopimu</a:t>
                      </a:r>
                      <a:r>
                        <a:rPr lang="en-FI" sz="2000" b="0" i="0" dirty="0" err="1">
                          <a:effectLst/>
                          <a:latin typeface="Segoe UI" panose="020B0502040204020203" pitchFamily="34" charset="0"/>
                        </a:rPr>
                        <a:t>kset</a:t>
                      </a:r>
                      <a:r>
                        <a:rPr lang="en-FI" sz="2000" b="0" i="0" dirty="0"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fi-FI" sz="2000" b="0" i="0" dirty="0">
                          <a:effectLst/>
                          <a:latin typeface="Segoe UI" panose="020B0502040204020203" pitchFamily="34" charset="0"/>
                        </a:rPr>
                        <a:t>sekä reunaehtojen</a:t>
                      </a:r>
                      <a:r>
                        <a:rPr lang="en-FI" sz="2000" b="0" i="0" dirty="0">
                          <a:effectLst/>
                          <a:latin typeface="Segoe UI" panose="020B0502040204020203" pitchFamily="34" charset="0"/>
                        </a:rPr>
                        <a:t>, </a:t>
                      </a:r>
                      <a:r>
                        <a:rPr lang="en-FI" sz="2000" b="0" i="0" dirty="0" err="1">
                          <a:effectLst/>
                          <a:latin typeface="Segoe UI" panose="020B0502040204020203" pitchFamily="34" charset="0"/>
                        </a:rPr>
                        <a:t>kuten</a:t>
                      </a:r>
                      <a:r>
                        <a:rPr lang="en-FI" sz="2000" b="0" i="0" dirty="0"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FI" sz="2000" b="0" i="0" dirty="0" err="1">
                          <a:effectLst/>
                          <a:latin typeface="Segoe UI" panose="020B0502040204020203" pitchFamily="34" charset="0"/>
                        </a:rPr>
                        <a:t>turvallisuusasioiden</a:t>
                      </a:r>
                      <a:r>
                        <a:rPr lang="en-FI" sz="2000" b="0" i="0" dirty="0"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fi-FI" sz="2000" b="0" i="0" dirty="0">
                          <a:effectLst/>
                          <a:latin typeface="Segoe UI" panose="020B0502040204020203" pitchFamily="34" charset="0"/>
                        </a:rPr>
                        <a:t>huomiointi</a:t>
                      </a:r>
                    </a:p>
                  </a:txBody>
                  <a:tcPr>
                    <a:lnL w="4763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420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70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3885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6E4CF-318A-E09E-282B-CFF821FE3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C1C5DD2-4875-E475-7EC5-BC138212DC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6713" y="654358"/>
            <a:ext cx="16144422" cy="844096"/>
          </a:xfrm>
        </p:spPr>
        <p:txBody>
          <a:bodyPr/>
          <a:lstStyle/>
          <a:p>
            <a:r>
              <a:rPr lang="en-FI" sz="4400" dirty="0"/>
              <a:t>Miten </a:t>
            </a:r>
            <a:r>
              <a:rPr lang="en-FI" sz="4400" dirty="0" err="1"/>
              <a:t>yhteistyötä</a:t>
            </a:r>
            <a:r>
              <a:rPr lang="en-FI" sz="4400" dirty="0"/>
              <a:t> </a:t>
            </a:r>
            <a:r>
              <a:rPr lang="en-FI" sz="4400" dirty="0" err="1"/>
              <a:t>tulisi</a:t>
            </a:r>
            <a:r>
              <a:rPr lang="en-FI" sz="4400" dirty="0"/>
              <a:t> </a:t>
            </a:r>
            <a:r>
              <a:rPr lang="en-FI" sz="4400" dirty="0" err="1"/>
              <a:t>kehittää</a:t>
            </a:r>
            <a:r>
              <a:rPr lang="en-FI" sz="4400" dirty="0"/>
              <a:t>, </a:t>
            </a:r>
            <a:r>
              <a:rPr lang="en-FI" sz="4400" dirty="0" err="1"/>
              <a:t>jotta</a:t>
            </a:r>
            <a:r>
              <a:rPr lang="en-FI" sz="4400" dirty="0"/>
              <a:t> se </a:t>
            </a:r>
            <a:r>
              <a:rPr lang="en-FI" sz="4400" dirty="0" err="1"/>
              <a:t>paremmin</a:t>
            </a:r>
            <a:r>
              <a:rPr lang="en-FI" sz="4400" dirty="0"/>
              <a:t> </a:t>
            </a:r>
            <a:r>
              <a:rPr lang="en-FI" sz="4400" dirty="0" err="1"/>
              <a:t>vastaisi</a:t>
            </a:r>
            <a:r>
              <a:rPr lang="en-FI" sz="4400" dirty="0"/>
              <a:t> </a:t>
            </a:r>
            <a:r>
              <a:rPr lang="en-FI" sz="4400" dirty="0" err="1"/>
              <a:t>yritysten</a:t>
            </a:r>
            <a:r>
              <a:rPr lang="en-FI" sz="4400" dirty="0"/>
              <a:t> </a:t>
            </a:r>
            <a:r>
              <a:rPr lang="en-FI" sz="4400" dirty="0" err="1"/>
              <a:t>tarpeita</a:t>
            </a:r>
            <a:endParaRPr lang="fi-FI" sz="4400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53677CB-367C-9EF3-6886-D9489C31405D}"/>
              </a:ext>
            </a:extLst>
          </p:cNvPr>
          <p:cNvSpPr txBox="1"/>
          <p:nvPr/>
        </p:nvSpPr>
        <p:spPr>
          <a:xfrm>
            <a:off x="500742" y="3172263"/>
            <a:ext cx="8698593" cy="7848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FI" sz="2800" b="1" dirty="0" err="1"/>
              <a:t>Säännöllinen</a:t>
            </a:r>
            <a:r>
              <a:rPr lang="en-FI" sz="2800" b="1" dirty="0"/>
              <a:t> </a:t>
            </a:r>
            <a:r>
              <a:rPr lang="en-FI" sz="2800" b="1" dirty="0" err="1"/>
              <a:t>ja</a:t>
            </a:r>
            <a:r>
              <a:rPr lang="en-FI" sz="2800" b="1" dirty="0"/>
              <a:t> </a:t>
            </a:r>
            <a:r>
              <a:rPr lang="en-FI" sz="2800" b="1" dirty="0" err="1"/>
              <a:t>aktiivinen</a:t>
            </a:r>
            <a:r>
              <a:rPr lang="en-FI" sz="2800" b="1" dirty="0"/>
              <a:t> </a:t>
            </a:r>
            <a:r>
              <a:rPr lang="en-FI" sz="2800" b="1" dirty="0" err="1"/>
              <a:t>vuoropuhelu</a:t>
            </a:r>
            <a:r>
              <a:rPr lang="fi-FI" sz="2800" dirty="0"/>
              <a:t>: nimetyt kontaktit, </a:t>
            </a:r>
            <a:r>
              <a:rPr lang="en-FI" sz="2800" dirty="0" err="1"/>
              <a:t>matalan</a:t>
            </a:r>
            <a:r>
              <a:rPr lang="en-FI" sz="2800" dirty="0"/>
              <a:t> </a:t>
            </a:r>
            <a:r>
              <a:rPr lang="en-FI" sz="2800" dirty="0" err="1"/>
              <a:t>kynnyksen</a:t>
            </a:r>
            <a:r>
              <a:rPr lang="en-FI" sz="2800" dirty="0"/>
              <a:t> </a:t>
            </a:r>
            <a:r>
              <a:rPr lang="fi-FI" sz="2800" dirty="0"/>
              <a:t>tapaamiset ja </a:t>
            </a:r>
            <a:r>
              <a:rPr lang="en-FI" sz="2800" dirty="0" err="1"/>
              <a:t>muu</a:t>
            </a:r>
            <a:r>
              <a:rPr lang="en-FI" sz="2800" dirty="0"/>
              <a:t> </a:t>
            </a:r>
            <a:r>
              <a:rPr lang="fi-FI" sz="2800" dirty="0"/>
              <a:t>toimiva arjen viestintä.</a:t>
            </a:r>
            <a:endParaRPr lang="en-FI" sz="2800" dirty="0"/>
          </a:p>
          <a:p>
            <a:pPr lvl="0"/>
            <a:endParaRPr lang="fi-FI" sz="2800" dirty="0"/>
          </a:p>
          <a:p>
            <a:pPr lvl="0"/>
            <a:r>
              <a:rPr lang="en-FI" sz="2800" b="1" dirty="0" err="1"/>
              <a:t>Koulutuksen</a:t>
            </a:r>
            <a:r>
              <a:rPr lang="en-FI" sz="2800" b="1" dirty="0"/>
              <a:t> </a:t>
            </a:r>
            <a:r>
              <a:rPr lang="en-FI" sz="2800" b="1" dirty="0" err="1"/>
              <a:t>työelämävastaavuus</a:t>
            </a:r>
            <a:r>
              <a:rPr lang="en-FI" sz="2800" b="1" dirty="0"/>
              <a:t>: </a:t>
            </a:r>
            <a:r>
              <a:rPr lang="fi-FI" sz="2800" dirty="0"/>
              <a:t>perustaidot </a:t>
            </a:r>
            <a:r>
              <a:rPr lang="en-FI" sz="2800" dirty="0" err="1"/>
              <a:t>ja</a:t>
            </a:r>
            <a:r>
              <a:rPr lang="en-FI" sz="2800" dirty="0"/>
              <a:t> </a:t>
            </a:r>
            <a:r>
              <a:rPr lang="en-FI" sz="2800" dirty="0" err="1"/>
              <a:t>käytännön</a:t>
            </a:r>
            <a:r>
              <a:rPr lang="en-FI" sz="2800" dirty="0"/>
              <a:t> </a:t>
            </a:r>
            <a:r>
              <a:rPr lang="en-FI" sz="2800" dirty="0" err="1"/>
              <a:t>taidot</a:t>
            </a:r>
            <a:r>
              <a:rPr lang="en-FI" sz="2800" dirty="0"/>
              <a:t> </a:t>
            </a:r>
            <a:r>
              <a:rPr lang="en-FI" sz="2800" dirty="0" err="1"/>
              <a:t>kuntoon</a:t>
            </a:r>
            <a:r>
              <a:rPr lang="en-FI" sz="2800" dirty="0"/>
              <a:t>, </a:t>
            </a:r>
            <a:r>
              <a:rPr lang="fi-FI" sz="2800" dirty="0"/>
              <a:t>h</a:t>
            </a:r>
            <a:r>
              <a:rPr lang="en-FI" sz="2800" dirty="0" err="1"/>
              <a:t>uolehditaan</a:t>
            </a:r>
            <a:r>
              <a:rPr lang="en-FI" sz="2800" dirty="0"/>
              <a:t> </a:t>
            </a:r>
            <a:r>
              <a:rPr lang="en-FI" sz="2800" dirty="0" err="1"/>
              <a:t>toimialakohtaisesta</a:t>
            </a:r>
            <a:r>
              <a:rPr lang="en-FI" sz="2800" dirty="0"/>
              <a:t> </a:t>
            </a:r>
            <a:r>
              <a:rPr lang="en-FI" sz="2800" dirty="0" err="1"/>
              <a:t>osaamisesta</a:t>
            </a:r>
            <a:r>
              <a:rPr lang="en-FI" sz="2800" dirty="0"/>
              <a:t>.</a:t>
            </a:r>
          </a:p>
          <a:p>
            <a:pPr lvl="0"/>
            <a:endParaRPr lang="fi-FI" sz="2800" dirty="0"/>
          </a:p>
          <a:p>
            <a:pPr lvl="0"/>
            <a:r>
              <a:rPr lang="fi-FI" sz="2800" b="1" dirty="0"/>
              <a:t>Sujuva</a:t>
            </a:r>
            <a:r>
              <a:rPr lang="en-FI" sz="2800" b="1" dirty="0"/>
              <a:t>t </a:t>
            </a:r>
            <a:r>
              <a:rPr lang="en-FI" sz="2800" b="1" dirty="0" err="1"/>
              <a:t>työelämässäoppimis</a:t>
            </a:r>
            <a:r>
              <a:rPr lang="en-FI" sz="2800" b="1" dirty="0"/>
              <a:t>- </a:t>
            </a:r>
            <a:r>
              <a:rPr lang="en-FI" sz="2800" b="1" dirty="0" err="1"/>
              <a:t>ja</a:t>
            </a:r>
            <a:r>
              <a:rPr lang="en-FI" sz="2800" b="1" dirty="0"/>
              <a:t> </a:t>
            </a:r>
            <a:r>
              <a:rPr lang="en-FI" sz="2800" b="1" dirty="0" err="1"/>
              <a:t>rekrytointipolut</a:t>
            </a:r>
            <a:r>
              <a:rPr lang="fi-FI" sz="2800" dirty="0"/>
              <a:t>: E</a:t>
            </a:r>
            <a:r>
              <a:rPr lang="en-FI" sz="2800" dirty="0" err="1"/>
              <a:t>nnakoitavat</a:t>
            </a:r>
            <a:r>
              <a:rPr lang="en-FI" sz="2800" dirty="0"/>
              <a:t> </a:t>
            </a:r>
            <a:r>
              <a:rPr lang="en-FI" sz="2800" dirty="0" err="1"/>
              <a:t>ja</a:t>
            </a:r>
            <a:r>
              <a:rPr lang="en-FI" sz="2800" dirty="0"/>
              <a:t> </a:t>
            </a:r>
            <a:r>
              <a:rPr lang="en-FI" sz="2800" dirty="0" err="1"/>
              <a:t>pidemmät</a:t>
            </a:r>
            <a:r>
              <a:rPr lang="en-FI" sz="2800" dirty="0"/>
              <a:t> </a:t>
            </a:r>
            <a:r>
              <a:rPr lang="en-FI" sz="2800" dirty="0" err="1"/>
              <a:t>jaksot</a:t>
            </a:r>
            <a:r>
              <a:rPr lang="en-FI" sz="2800" dirty="0"/>
              <a:t>, </a:t>
            </a:r>
            <a:r>
              <a:rPr lang="en-FI" sz="2800" dirty="0" err="1"/>
              <a:t>selkeät</a:t>
            </a:r>
            <a:r>
              <a:rPr lang="en-FI" sz="2800" dirty="0"/>
              <a:t> </a:t>
            </a:r>
            <a:r>
              <a:rPr lang="en-FI" sz="2800" dirty="0" err="1"/>
              <a:t>tavoitteet</a:t>
            </a:r>
            <a:r>
              <a:rPr lang="en-FI" sz="2800" dirty="0"/>
              <a:t> </a:t>
            </a:r>
            <a:r>
              <a:rPr lang="en-FI" sz="2800" dirty="0" err="1"/>
              <a:t>sekä</a:t>
            </a:r>
            <a:r>
              <a:rPr lang="en-FI" sz="2800" dirty="0"/>
              <a:t> </a:t>
            </a:r>
            <a:r>
              <a:rPr lang="en-FI" sz="2800" dirty="0" err="1"/>
              <a:t>polut</a:t>
            </a:r>
            <a:r>
              <a:rPr lang="en-FI" sz="2800" dirty="0"/>
              <a:t> </a:t>
            </a:r>
            <a:r>
              <a:rPr lang="en-FI" sz="2800" dirty="0" err="1"/>
              <a:t>työelämässä</a:t>
            </a:r>
            <a:r>
              <a:rPr lang="en-FI" sz="2800" dirty="0"/>
              <a:t> </a:t>
            </a:r>
            <a:r>
              <a:rPr lang="en-FI" sz="2800" dirty="0" err="1"/>
              <a:t>oppimisesta</a:t>
            </a:r>
            <a:r>
              <a:rPr lang="en-FI" sz="2800" dirty="0"/>
              <a:t> </a:t>
            </a:r>
            <a:r>
              <a:rPr lang="en-FI" sz="2800" dirty="0" err="1"/>
              <a:t>kesätöihin</a:t>
            </a:r>
            <a:r>
              <a:rPr lang="en-FI" sz="2800" dirty="0"/>
              <a:t> </a:t>
            </a:r>
            <a:r>
              <a:rPr lang="en-FI" sz="2800" dirty="0" err="1"/>
              <a:t>ja</a:t>
            </a:r>
            <a:r>
              <a:rPr lang="en-FI" sz="2800" dirty="0"/>
              <a:t> </a:t>
            </a:r>
            <a:r>
              <a:rPr lang="en-FI" sz="2800" dirty="0" err="1"/>
              <a:t>pysyvään</a:t>
            </a:r>
            <a:r>
              <a:rPr lang="en-FI" sz="2800" dirty="0"/>
              <a:t> </a:t>
            </a:r>
            <a:r>
              <a:rPr lang="en-FI" sz="2800" dirty="0" err="1"/>
              <a:t>työllistymiseen</a:t>
            </a:r>
            <a:r>
              <a:rPr lang="en-FI" sz="2800" dirty="0"/>
              <a:t> </a:t>
            </a:r>
          </a:p>
          <a:p>
            <a:pPr lvl="0"/>
            <a:endParaRPr lang="en-FI" sz="2800" dirty="0"/>
          </a:p>
          <a:p>
            <a:pPr lvl="0"/>
            <a:r>
              <a:rPr lang="en-FI" sz="2800" b="1" dirty="0" err="1"/>
              <a:t>Selkeät</a:t>
            </a:r>
            <a:r>
              <a:rPr lang="en-FI" sz="2800" b="1" dirty="0"/>
              <a:t> </a:t>
            </a:r>
            <a:r>
              <a:rPr lang="en-FI" sz="2800" b="1" dirty="0" err="1"/>
              <a:t>prosessit</a:t>
            </a:r>
            <a:r>
              <a:rPr lang="en-FI" sz="2800" b="1" dirty="0"/>
              <a:t> </a:t>
            </a:r>
            <a:r>
              <a:rPr lang="en-FI" sz="2800" b="1" dirty="0" err="1"/>
              <a:t>ja</a:t>
            </a:r>
            <a:r>
              <a:rPr lang="en-FI" sz="2800" b="1" dirty="0"/>
              <a:t> </a:t>
            </a:r>
            <a:r>
              <a:rPr lang="en-FI" sz="2800" b="1" dirty="0" err="1"/>
              <a:t>byrokratian</a:t>
            </a:r>
            <a:r>
              <a:rPr lang="en-FI" sz="2800" b="1" dirty="0"/>
              <a:t> </a:t>
            </a:r>
            <a:r>
              <a:rPr lang="en-FI" sz="2800" b="1" dirty="0" err="1"/>
              <a:t>minimointi</a:t>
            </a:r>
            <a:r>
              <a:rPr lang="en-FI" sz="2800" b="1" dirty="0"/>
              <a:t>: </a:t>
            </a:r>
            <a:r>
              <a:rPr lang="en-FI" sz="2800" dirty="0" err="1"/>
              <a:t>Yhdenmukaiset</a:t>
            </a:r>
            <a:r>
              <a:rPr lang="en-FI" sz="2800" dirty="0"/>
              <a:t> </a:t>
            </a:r>
            <a:r>
              <a:rPr lang="en-FI" sz="2800" dirty="0" err="1"/>
              <a:t>käytännöt</a:t>
            </a:r>
            <a:r>
              <a:rPr lang="en-FI" sz="2800" dirty="0"/>
              <a:t> </a:t>
            </a:r>
            <a:r>
              <a:rPr lang="en-FI" sz="2800" dirty="0" err="1"/>
              <a:t>oppilaitosten</a:t>
            </a:r>
            <a:r>
              <a:rPr lang="en-FI" sz="2800" dirty="0"/>
              <a:t> </a:t>
            </a:r>
            <a:r>
              <a:rPr lang="en-FI" sz="2800" dirty="0" err="1"/>
              <a:t>kesken</a:t>
            </a:r>
            <a:r>
              <a:rPr lang="en-FI" sz="2800" dirty="0"/>
              <a:t>, </a:t>
            </a:r>
            <a:r>
              <a:rPr lang="en-FI" sz="2800" dirty="0" err="1"/>
              <a:t>selkeä</a:t>
            </a:r>
            <a:r>
              <a:rPr lang="en-FI" sz="2800" dirty="0"/>
              <a:t> </a:t>
            </a:r>
            <a:r>
              <a:rPr lang="en-FI" sz="2800" dirty="0" err="1"/>
              <a:t>vastuunjako</a:t>
            </a:r>
            <a:r>
              <a:rPr lang="en-FI" sz="2800" dirty="0"/>
              <a:t> </a:t>
            </a:r>
            <a:r>
              <a:rPr lang="en-FI" sz="2800" dirty="0" err="1"/>
              <a:t>oppilaitoksen</a:t>
            </a:r>
            <a:r>
              <a:rPr lang="en-FI" sz="2800" dirty="0"/>
              <a:t> </a:t>
            </a:r>
            <a:r>
              <a:rPr lang="en-FI" sz="2800" dirty="0" err="1"/>
              <a:t>ja</a:t>
            </a:r>
            <a:r>
              <a:rPr lang="en-FI" sz="2800" dirty="0"/>
              <a:t> </a:t>
            </a:r>
            <a:r>
              <a:rPr lang="en-FI" sz="2800" dirty="0" err="1"/>
              <a:t>yrityksen</a:t>
            </a:r>
            <a:r>
              <a:rPr lang="en-FI" sz="2800" dirty="0"/>
              <a:t> </a:t>
            </a:r>
            <a:r>
              <a:rPr lang="en-FI" sz="2800" dirty="0" err="1"/>
              <a:t>välilillä</a:t>
            </a:r>
            <a:endParaRPr lang="en-FI" sz="2800" dirty="0"/>
          </a:p>
          <a:p>
            <a:pPr lvl="0"/>
            <a:endParaRPr lang="fi-FI" sz="2800" dirty="0"/>
          </a:p>
          <a:p>
            <a:pPr lvl="0"/>
            <a:endParaRPr lang="fi-FI" sz="2800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720D23C4-8917-E4E1-0E28-73CA49C0F7CE}"/>
              </a:ext>
            </a:extLst>
          </p:cNvPr>
          <p:cNvSpPr txBox="1"/>
          <p:nvPr/>
        </p:nvSpPr>
        <p:spPr>
          <a:xfrm>
            <a:off x="9573082" y="5184596"/>
            <a:ext cx="8698593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FI" sz="2800" b="1" dirty="0" err="1"/>
              <a:t>Ajantasainen</a:t>
            </a:r>
            <a:r>
              <a:rPr lang="en-FI" sz="2800" b="1" dirty="0"/>
              <a:t> </a:t>
            </a:r>
            <a:r>
              <a:rPr lang="en-FI" sz="2800" b="1" dirty="0" err="1"/>
              <a:t>osaaminen</a:t>
            </a:r>
            <a:r>
              <a:rPr lang="en-FI" sz="2800" b="1" dirty="0"/>
              <a:t> </a:t>
            </a:r>
            <a:r>
              <a:rPr lang="en-FI" sz="2800" b="1" dirty="0" err="1"/>
              <a:t>ja</a:t>
            </a:r>
            <a:r>
              <a:rPr lang="en-FI" sz="2800" b="1" dirty="0"/>
              <a:t> </a:t>
            </a:r>
            <a:r>
              <a:rPr lang="en-FI" sz="2800" b="1" dirty="0" err="1"/>
              <a:t>opettajien</a:t>
            </a:r>
            <a:r>
              <a:rPr lang="en-FI" sz="2800" b="1" dirty="0"/>
              <a:t> </a:t>
            </a:r>
            <a:r>
              <a:rPr lang="en-FI" sz="2800" b="1" dirty="0" err="1"/>
              <a:t>työelämäkytkös</a:t>
            </a:r>
            <a:r>
              <a:rPr lang="en-FI" sz="2800" b="1" dirty="0"/>
              <a:t>: </a:t>
            </a:r>
            <a:r>
              <a:rPr lang="fi-FI" sz="2800" dirty="0"/>
              <a:t>R</a:t>
            </a:r>
            <a:r>
              <a:rPr lang="en-FI" sz="2800" dirty="0" err="1"/>
              <a:t>ipeä</a:t>
            </a:r>
            <a:r>
              <a:rPr lang="en-FI" sz="2800" dirty="0"/>
              <a:t> </a:t>
            </a:r>
            <a:r>
              <a:rPr lang="en-FI" sz="2800" dirty="0" err="1"/>
              <a:t>reagointi</a:t>
            </a:r>
            <a:r>
              <a:rPr lang="en-FI" sz="2800" dirty="0"/>
              <a:t> </a:t>
            </a:r>
            <a:r>
              <a:rPr lang="en-FI" sz="2800" dirty="0" err="1"/>
              <a:t>teknologioiden</a:t>
            </a:r>
            <a:r>
              <a:rPr lang="en-FI" sz="2800" dirty="0"/>
              <a:t> </a:t>
            </a:r>
            <a:r>
              <a:rPr lang="en-FI" sz="2800" dirty="0" err="1"/>
              <a:t>ja</a:t>
            </a:r>
            <a:r>
              <a:rPr lang="en-FI" sz="2800" dirty="0"/>
              <a:t> </a:t>
            </a:r>
            <a:r>
              <a:rPr lang="en-FI" sz="2800" dirty="0" err="1"/>
              <a:t>toimialojen</a:t>
            </a:r>
            <a:r>
              <a:rPr lang="en-FI" sz="2800" dirty="0"/>
              <a:t> </a:t>
            </a:r>
            <a:r>
              <a:rPr lang="en-FI" sz="2800" dirty="0" err="1"/>
              <a:t>muutoksiin</a:t>
            </a:r>
            <a:r>
              <a:rPr lang="en-FI" sz="2800" dirty="0"/>
              <a:t>.</a:t>
            </a:r>
          </a:p>
          <a:p>
            <a:endParaRPr lang="en-FI" sz="2800" b="1" dirty="0"/>
          </a:p>
          <a:p>
            <a:r>
              <a:rPr lang="en-FI" sz="2800" b="1" dirty="0" err="1"/>
              <a:t>Tiedottaminen</a:t>
            </a:r>
            <a:r>
              <a:rPr lang="en-FI" sz="2800" b="1" dirty="0"/>
              <a:t> </a:t>
            </a:r>
            <a:r>
              <a:rPr lang="en-FI" sz="2800" b="1" dirty="0" err="1"/>
              <a:t>ja</a:t>
            </a:r>
            <a:r>
              <a:rPr lang="en-FI" sz="2800" b="1" dirty="0"/>
              <a:t> </a:t>
            </a:r>
            <a:r>
              <a:rPr lang="en-FI" sz="2800" b="1" dirty="0" err="1"/>
              <a:t>näkyvyys</a:t>
            </a:r>
            <a:r>
              <a:rPr lang="fi-FI" sz="2800" dirty="0"/>
              <a:t>: yritykset</a:t>
            </a:r>
            <a:r>
              <a:rPr lang="en-FI" sz="2800" dirty="0"/>
              <a:t> </a:t>
            </a:r>
            <a:r>
              <a:rPr lang="en-FI" sz="2800" dirty="0" err="1"/>
              <a:t>selkeämmin</a:t>
            </a:r>
            <a:r>
              <a:rPr lang="en-FI" sz="2800" dirty="0"/>
              <a:t> </a:t>
            </a:r>
            <a:r>
              <a:rPr lang="en-FI" sz="2800" dirty="0" err="1"/>
              <a:t>esiin</a:t>
            </a:r>
            <a:r>
              <a:rPr lang="en-FI" sz="2800" dirty="0"/>
              <a:t> </a:t>
            </a:r>
            <a:r>
              <a:rPr lang="en-FI" sz="2800" dirty="0" err="1"/>
              <a:t>oppilaitoksissa</a:t>
            </a:r>
            <a:r>
              <a:rPr lang="en-FI" sz="2800" dirty="0"/>
              <a:t> </a:t>
            </a:r>
            <a:r>
              <a:rPr lang="en-FI" sz="2800" dirty="0" err="1"/>
              <a:t>ja</a:t>
            </a:r>
            <a:r>
              <a:rPr lang="en-FI" sz="2800" dirty="0"/>
              <a:t> </a:t>
            </a:r>
            <a:r>
              <a:rPr lang="en-FI" sz="2800" dirty="0" err="1"/>
              <a:t>koulutustarjonta</a:t>
            </a:r>
            <a:r>
              <a:rPr lang="en-FI" sz="2800" dirty="0"/>
              <a:t> </a:t>
            </a:r>
            <a:r>
              <a:rPr lang="en-FI" sz="2800" dirty="0" err="1"/>
              <a:t>yrityksissä</a:t>
            </a:r>
            <a:r>
              <a:rPr lang="en-FI" sz="2800" dirty="0"/>
              <a:t>.</a:t>
            </a:r>
          </a:p>
          <a:p>
            <a:endParaRPr lang="en-FI" sz="2800" dirty="0"/>
          </a:p>
          <a:p>
            <a:r>
              <a:rPr lang="en-FI" sz="2800" b="1" dirty="0" err="1"/>
              <a:t>Ennakointi</a:t>
            </a:r>
            <a:r>
              <a:rPr lang="en-FI" sz="2800" b="1" dirty="0"/>
              <a:t> </a:t>
            </a:r>
            <a:r>
              <a:rPr lang="en-FI" sz="2800" b="1" dirty="0" err="1"/>
              <a:t>ja</a:t>
            </a:r>
            <a:r>
              <a:rPr lang="en-FI" sz="2800" b="1" dirty="0"/>
              <a:t> </a:t>
            </a:r>
            <a:r>
              <a:rPr lang="en-FI" sz="2800" b="1" dirty="0" err="1"/>
              <a:t>resurssointi</a:t>
            </a:r>
            <a:r>
              <a:rPr lang="en-FI" sz="2800" b="1" dirty="0"/>
              <a:t>: </a:t>
            </a:r>
            <a:r>
              <a:rPr lang="en-FI" sz="2800" dirty="0" err="1"/>
              <a:t>Alueellisen</a:t>
            </a:r>
            <a:r>
              <a:rPr lang="en-FI" sz="2800" dirty="0"/>
              <a:t> </a:t>
            </a:r>
            <a:r>
              <a:rPr lang="en-FI" sz="2800" dirty="0" err="1"/>
              <a:t>ennakointityöhön</a:t>
            </a:r>
            <a:r>
              <a:rPr lang="en-FI" sz="2800" dirty="0"/>
              <a:t> </a:t>
            </a:r>
            <a:r>
              <a:rPr lang="en-FI" sz="2800" dirty="0" err="1"/>
              <a:t>osallistuminen</a:t>
            </a:r>
            <a:r>
              <a:rPr lang="en-FI" sz="2800" dirty="0"/>
              <a:t> </a:t>
            </a:r>
            <a:r>
              <a:rPr lang="en-FI" sz="2800" dirty="0" err="1"/>
              <a:t>ja</a:t>
            </a:r>
            <a:r>
              <a:rPr lang="en-FI" sz="2800" dirty="0"/>
              <a:t> </a:t>
            </a:r>
            <a:r>
              <a:rPr lang="en-FI" sz="2800" dirty="0" err="1"/>
              <a:t>tiedon</a:t>
            </a:r>
            <a:r>
              <a:rPr lang="en-FI" sz="2800" dirty="0"/>
              <a:t> </a:t>
            </a:r>
            <a:r>
              <a:rPr lang="en-FI" sz="2800" dirty="0" err="1"/>
              <a:t>hyödyntäminen</a:t>
            </a:r>
            <a:r>
              <a:rPr lang="en-FI" sz="2800" dirty="0"/>
              <a:t>, </a:t>
            </a:r>
            <a:r>
              <a:rPr lang="en-FI" sz="2800" dirty="0" err="1"/>
              <a:t>tuki</a:t>
            </a:r>
            <a:r>
              <a:rPr lang="en-FI" sz="2800" dirty="0"/>
              <a:t> </a:t>
            </a:r>
            <a:r>
              <a:rPr lang="en-FI" sz="2800" dirty="0" err="1"/>
              <a:t>monikielisyyteen</a:t>
            </a:r>
            <a:r>
              <a:rPr lang="en-FI" sz="2800" dirty="0"/>
              <a:t> </a:t>
            </a:r>
            <a:r>
              <a:rPr lang="en-FI" sz="2800" dirty="0" err="1"/>
              <a:t>ja</a:t>
            </a:r>
            <a:r>
              <a:rPr lang="en-FI" sz="2800" dirty="0"/>
              <a:t> </a:t>
            </a:r>
            <a:r>
              <a:rPr lang="en-FI" sz="2800" dirty="0" err="1"/>
              <a:t>riittävien</a:t>
            </a:r>
            <a:r>
              <a:rPr lang="en-FI" sz="2800" dirty="0"/>
              <a:t> </a:t>
            </a:r>
            <a:r>
              <a:rPr lang="en-FI" sz="2800" dirty="0" err="1"/>
              <a:t>opetus</a:t>
            </a:r>
            <a:r>
              <a:rPr lang="en-FI" sz="2800" dirty="0"/>
              <a:t>- </a:t>
            </a:r>
            <a:r>
              <a:rPr lang="en-FI" sz="2800" dirty="0" err="1"/>
              <a:t>ja</a:t>
            </a:r>
            <a:r>
              <a:rPr lang="en-FI" sz="2800" dirty="0"/>
              <a:t> </a:t>
            </a:r>
            <a:r>
              <a:rPr lang="en-FI" sz="2800" dirty="0" err="1"/>
              <a:t>ohjausresurssien</a:t>
            </a:r>
            <a:r>
              <a:rPr lang="en-FI" sz="2800" dirty="0"/>
              <a:t> </a:t>
            </a:r>
            <a:r>
              <a:rPr lang="en-FI" sz="2800" dirty="0" err="1"/>
              <a:t>varmistaminen</a:t>
            </a:r>
            <a:r>
              <a:rPr lang="en-FI" sz="2800" dirty="0"/>
              <a:t>.</a:t>
            </a:r>
            <a:endParaRPr lang="fi-FI" sz="2800" dirty="0"/>
          </a:p>
          <a:p>
            <a:endParaRPr lang="en-FI" sz="2800" b="1" dirty="0"/>
          </a:p>
          <a:p>
            <a:pPr lvl="0"/>
            <a:endParaRPr lang="en-FI" sz="2800" dirty="0"/>
          </a:p>
          <a:p>
            <a:pPr lvl="0"/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180143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3007AEB4-7A03-D969-3FCF-2A8A29F441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39849" y="1023409"/>
            <a:ext cx="15999883" cy="1770592"/>
          </a:xfrm>
        </p:spPr>
        <p:txBody>
          <a:bodyPr/>
          <a:lstStyle/>
          <a:p>
            <a:r>
              <a:rPr lang="en-FI" sz="4400" dirty="0">
                <a:latin typeface="Aptos" panose="020B0004020202020204" pitchFamily="34" charset="0"/>
              </a:rPr>
              <a:t>Miten </a:t>
            </a:r>
            <a:r>
              <a:rPr lang="en-FI" sz="4400" dirty="0" err="1">
                <a:latin typeface="Aptos" panose="020B0004020202020204" pitchFamily="34" charset="0"/>
              </a:rPr>
              <a:t>tärkeänä</a:t>
            </a:r>
            <a:r>
              <a:rPr lang="en-FI" sz="4400" dirty="0">
                <a:latin typeface="Aptos" panose="020B0004020202020204" pitchFamily="34" charset="0"/>
              </a:rPr>
              <a:t> </a:t>
            </a:r>
            <a:r>
              <a:rPr lang="en-FI" sz="4400" dirty="0" err="1">
                <a:latin typeface="Aptos" panose="020B0004020202020204" pitchFamily="34" charset="0"/>
              </a:rPr>
              <a:t>pidätte</a:t>
            </a:r>
            <a:r>
              <a:rPr lang="en-FI" sz="4400" dirty="0">
                <a:latin typeface="Aptos" panose="020B0004020202020204" pitchFamily="34" charset="0"/>
              </a:rPr>
              <a:t> </a:t>
            </a:r>
            <a:r>
              <a:rPr lang="en-FI" sz="4400" dirty="0" err="1">
                <a:latin typeface="Aptos" panose="020B0004020202020204" pitchFamily="34" charset="0"/>
              </a:rPr>
              <a:t>seuraavia</a:t>
            </a:r>
            <a:r>
              <a:rPr lang="en-FI" sz="4400" dirty="0">
                <a:latin typeface="Aptos" panose="020B0004020202020204" pitchFamily="34" charset="0"/>
              </a:rPr>
              <a:t> </a:t>
            </a:r>
            <a:r>
              <a:rPr lang="en-FI" sz="4400" dirty="0" err="1">
                <a:latin typeface="Aptos" panose="020B0004020202020204" pitchFamily="34" charset="0"/>
              </a:rPr>
              <a:t>asioita</a:t>
            </a:r>
            <a:r>
              <a:rPr lang="en-FI" sz="4400" dirty="0">
                <a:latin typeface="Aptos" panose="020B0004020202020204" pitchFamily="34" charset="0"/>
              </a:rPr>
              <a:t>, </a:t>
            </a:r>
            <a:r>
              <a:rPr lang="en-FI" sz="4400" dirty="0" err="1">
                <a:latin typeface="Aptos" panose="020B0004020202020204" pitchFamily="34" charset="0"/>
              </a:rPr>
              <a:t>kun</a:t>
            </a:r>
            <a:r>
              <a:rPr lang="en-FI" sz="4400" dirty="0">
                <a:latin typeface="Aptos" panose="020B0004020202020204" pitchFamily="34" charset="0"/>
              </a:rPr>
              <a:t> </a:t>
            </a:r>
            <a:r>
              <a:rPr lang="en-FI" sz="4400" dirty="0" err="1">
                <a:latin typeface="Aptos" panose="020B0004020202020204" pitchFamily="34" charset="0"/>
              </a:rPr>
              <a:t>valitsette</a:t>
            </a:r>
            <a:r>
              <a:rPr lang="en-FI" sz="4400" dirty="0">
                <a:latin typeface="Aptos" panose="020B0004020202020204" pitchFamily="34" charset="0"/>
              </a:rPr>
              <a:t> </a:t>
            </a:r>
            <a:r>
              <a:rPr lang="en-FI" sz="4400" dirty="0" err="1">
                <a:latin typeface="Aptos" panose="020B0004020202020204" pitchFamily="34" charset="0"/>
              </a:rPr>
              <a:t>koulutuksen</a:t>
            </a:r>
            <a:r>
              <a:rPr lang="en-FI" sz="4400" dirty="0">
                <a:latin typeface="Aptos" panose="020B0004020202020204" pitchFamily="34" charset="0"/>
              </a:rPr>
              <a:t> </a:t>
            </a:r>
            <a:r>
              <a:rPr lang="en-FI" sz="4400" dirty="0" err="1">
                <a:latin typeface="Aptos" panose="020B0004020202020204" pitchFamily="34" charset="0"/>
              </a:rPr>
              <a:t>järjestäjää</a:t>
            </a:r>
            <a:r>
              <a:rPr lang="en-FI" sz="4400" dirty="0">
                <a:latin typeface="Aptos" panose="020B0004020202020204" pitchFamily="34" charset="0"/>
              </a:rPr>
              <a:t> </a:t>
            </a:r>
            <a:r>
              <a:rPr lang="en-FI" sz="4400" dirty="0" err="1">
                <a:latin typeface="Aptos" panose="020B0004020202020204" pitchFamily="34" charset="0"/>
              </a:rPr>
              <a:t>kumppaniksenne</a:t>
            </a:r>
            <a:r>
              <a:rPr lang="en-FI" sz="4400" dirty="0">
                <a:latin typeface="Aptos" panose="020B0004020202020204" pitchFamily="34" charset="0"/>
              </a:rPr>
              <a:t>?</a:t>
            </a:r>
            <a:endParaRPr lang="fi-FI" sz="4400" dirty="0">
              <a:latin typeface="Aptos" panose="020B0004020202020204" pitchFamily="34" charset="0"/>
            </a:endParaRPr>
          </a:p>
        </p:txBody>
      </p:sp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20798466-21DD-B044-B4C9-5545B6B60597}"/>
              </a:ext>
            </a:extLst>
          </p:cNvPr>
          <p:cNvSpPr/>
          <p:nvPr/>
        </p:nvSpPr>
        <p:spPr>
          <a:xfrm>
            <a:off x="313425" y="4165599"/>
            <a:ext cx="4521087" cy="3429230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sz="4400" dirty="0">
                <a:latin typeface="Aptos" panose="020B0004020202020204" pitchFamily="34" charset="0"/>
              </a:rPr>
              <a:t>4,4</a:t>
            </a:r>
          </a:p>
          <a:p>
            <a:pPr algn="ctr"/>
            <a:r>
              <a:rPr lang="en-FI" sz="2800" dirty="0">
                <a:latin typeface="Aptos" panose="020B0004020202020204" pitchFamily="34" charset="0"/>
              </a:rPr>
              <a:t>Koulutuksen </a:t>
            </a:r>
            <a:r>
              <a:rPr lang="en-FI" sz="2800" dirty="0" err="1">
                <a:latin typeface="Aptos" panose="020B0004020202020204" pitchFamily="34" charset="0"/>
              </a:rPr>
              <a:t>järjestäjä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huomioi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yrityksen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toimialan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erityispiirteet</a:t>
            </a:r>
            <a:endParaRPr lang="fi-FI" sz="2800" dirty="0">
              <a:latin typeface="Aptos" panose="020B0004020202020204" pitchFamily="34" charset="0"/>
            </a:endParaRP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893B8485-BBE8-485A-2915-B279E436800B}"/>
              </a:ext>
            </a:extLst>
          </p:cNvPr>
          <p:cNvSpPr/>
          <p:nvPr/>
        </p:nvSpPr>
        <p:spPr>
          <a:xfrm>
            <a:off x="5313228" y="4165599"/>
            <a:ext cx="4521087" cy="3429230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sz="4400" dirty="0">
                <a:latin typeface="Aptos" panose="020B0004020202020204" pitchFamily="34" charset="0"/>
              </a:rPr>
              <a:t>4,3</a:t>
            </a:r>
          </a:p>
          <a:p>
            <a:pPr algn="ctr"/>
            <a:r>
              <a:rPr lang="en-FI" sz="2800" dirty="0">
                <a:latin typeface="Aptos" panose="020B0004020202020204" pitchFamily="34" charset="0"/>
              </a:rPr>
              <a:t>Koulutuksen </a:t>
            </a:r>
            <a:r>
              <a:rPr lang="en-FI" sz="2800" dirty="0" err="1">
                <a:latin typeface="Aptos" panose="020B0004020202020204" pitchFamily="34" charset="0"/>
              </a:rPr>
              <a:t>järjestäjä</a:t>
            </a:r>
            <a:r>
              <a:rPr lang="en-FI" sz="2800" dirty="0">
                <a:latin typeface="Aptos" panose="020B0004020202020204" pitchFamily="34" charset="0"/>
              </a:rPr>
              <a:t> on </a:t>
            </a:r>
            <a:r>
              <a:rPr lang="en-FI" sz="2800" dirty="0" err="1">
                <a:latin typeface="Aptos" panose="020B0004020202020204" pitchFamily="34" charset="0"/>
              </a:rPr>
              <a:t>erikoistunut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tietyn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alan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koulutuksiin</a:t>
            </a:r>
            <a:endParaRPr lang="fi-FI" sz="2800" dirty="0">
              <a:latin typeface="Aptos" panose="020B0004020202020204" pitchFamily="34" charset="0"/>
            </a:endParaRP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C9EA0822-592F-6BE3-0E90-320F0F2AAD9B}"/>
              </a:ext>
            </a:extLst>
          </p:cNvPr>
          <p:cNvSpPr/>
          <p:nvPr/>
        </p:nvSpPr>
        <p:spPr>
          <a:xfrm>
            <a:off x="10313031" y="4165599"/>
            <a:ext cx="4521087" cy="3429232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sz="4400" dirty="0">
                <a:latin typeface="Aptos" panose="020B0004020202020204" pitchFamily="34" charset="0"/>
              </a:rPr>
              <a:t>4,2</a:t>
            </a:r>
          </a:p>
          <a:p>
            <a:pPr algn="ctr"/>
            <a:r>
              <a:rPr lang="en-FI" sz="2800" dirty="0">
                <a:latin typeface="Aptos" panose="020B0004020202020204" pitchFamily="34" charset="0"/>
              </a:rPr>
              <a:t>Koulutuksen </a:t>
            </a:r>
            <a:r>
              <a:rPr lang="en-FI" sz="2800" dirty="0" err="1">
                <a:latin typeface="Aptos" panose="020B0004020202020204" pitchFamily="34" charset="0"/>
              </a:rPr>
              <a:t>järjestäjä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osaa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toteuttaa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yrityksen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yksilöllisiin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tarpeisiin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räätälöityjä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koulutuksia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endParaRPr lang="fi-FI" sz="2800" dirty="0">
              <a:latin typeface="Aptos" panose="020B0004020202020204" pitchFamily="34" charset="0"/>
            </a:endParaRP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7795125A-A10A-9DD9-D708-3298473D260A}"/>
              </a:ext>
            </a:extLst>
          </p:cNvPr>
          <p:cNvSpPr/>
          <p:nvPr/>
        </p:nvSpPr>
        <p:spPr>
          <a:xfrm>
            <a:off x="15312834" y="4165599"/>
            <a:ext cx="4521087" cy="3429230"/>
          </a:xfrm>
          <a:prstGeom prst="roundRect">
            <a:avLst/>
          </a:prstGeom>
          <a:solidFill>
            <a:srgbClr val="F1EC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sz="4400" dirty="0">
                <a:latin typeface="Aptos" panose="020B0004020202020204" pitchFamily="34" charset="0"/>
              </a:rPr>
              <a:t>2,9</a:t>
            </a:r>
          </a:p>
          <a:p>
            <a:pPr algn="ctr"/>
            <a:r>
              <a:rPr lang="en-FI" sz="2800" dirty="0">
                <a:latin typeface="Aptos" panose="020B0004020202020204" pitchFamily="34" charset="0"/>
              </a:rPr>
              <a:t>Koulutuksen </a:t>
            </a:r>
            <a:r>
              <a:rPr lang="en-FI" sz="2800" dirty="0" err="1">
                <a:latin typeface="Aptos" panose="020B0004020202020204" pitchFamily="34" charset="0"/>
              </a:rPr>
              <a:t>järjestäjällä</a:t>
            </a:r>
            <a:r>
              <a:rPr lang="en-FI" sz="2800" dirty="0">
                <a:latin typeface="Aptos" panose="020B0004020202020204" pitchFamily="34" charset="0"/>
              </a:rPr>
              <a:t> on </a:t>
            </a:r>
            <a:r>
              <a:rPr lang="en-FI" sz="2800" dirty="0" err="1">
                <a:latin typeface="Aptos" panose="020B0004020202020204" pitchFamily="34" charset="0"/>
              </a:rPr>
              <a:t>laaja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koulutuksia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useilta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eri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aloilta</a:t>
            </a:r>
            <a:endParaRPr lang="fi-FI" sz="28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82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0CC01-B407-9279-404D-18FC06A8F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B6C5ECD-D3D8-30DF-9DB4-ED54DF887B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3241416" cy="2692147"/>
          </a:xfrm>
        </p:spPr>
        <p:txBody>
          <a:bodyPr/>
          <a:lstStyle/>
          <a:p>
            <a:r>
              <a:rPr lang="fi-FI" sz="6000" dirty="0"/>
              <a:t>Yhteiset toimintatavat ja tulevaisuuden kehittäminen</a:t>
            </a:r>
          </a:p>
        </p:txBody>
      </p:sp>
      <p:pic>
        <p:nvPicPr>
          <p:cNvPr id="3" name="Object 2">
            <a:extLst>
              <a:ext uri="{FF2B5EF4-FFF2-40B4-BE49-F238E27FC236}">
                <a16:creationId xmlns:a16="http://schemas.microsoft.com/office/drawing/2014/main" id="{DF235CD6-1F9C-82DE-67D4-202FDDDE32C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1665" y="3835646"/>
            <a:ext cx="13836780" cy="613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377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CFE99-9B86-D9B4-8051-F32FA86B0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C3EAA4EA-9134-D4F8-1840-A07ABB0CDF8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3241416" cy="2692147"/>
          </a:xfrm>
        </p:spPr>
        <p:txBody>
          <a:bodyPr/>
          <a:lstStyle/>
          <a:p>
            <a:r>
              <a:rPr lang="fi-FI" sz="6000" dirty="0"/>
              <a:t>Keskiarvot toimialan mukaan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397EC8A-ACF6-04C3-13E6-25F79F854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110" y="2626427"/>
            <a:ext cx="18682965" cy="6817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03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AC33B-C877-0A2F-3A06-B5C0BF504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6FB3191-441F-BCBA-1D66-F8EE7AAB6B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3241416" cy="2692147"/>
          </a:xfrm>
        </p:spPr>
        <p:txBody>
          <a:bodyPr/>
          <a:lstStyle/>
          <a:p>
            <a:r>
              <a:rPr lang="fi-FI" sz="6000" dirty="0"/>
              <a:t>Jakaumat</a:t>
            </a:r>
          </a:p>
        </p:txBody>
      </p:sp>
      <p:pic>
        <p:nvPicPr>
          <p:cNvPr id="4" name="Object 2">
            <a:extLst>
              <a:ext uri="{FF2B5EF4-FFF2-40B4-BE49-F238E27FC236}">
                <a16:creationId xmlns:a16="http://schemas.microsoft.com/office/drawing/2014/main" id="{1564C033-55DD-2F54-7602-5DA221C224D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4250" y="2920400"/>
            <a:ext cx="12719345" cy="647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94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A6B05-E98A-12B9-0056-8B2A653E3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9BC46942-CAAE-B260-6B96-407C3076E8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2911632" cy="2692147"/>
          </a:xfrm>
        </p:spPr>
        <p:txBody>
          <a:bodyPr/>
          <a:lstStyle/>
          <a:p>
            <a:r>
              <a:rPr lang="fi-FI" sz="4400" dirty="0"/>
              <a:t>Millaisissa asioissa toivotte tiiviimpää yhteistyötä ammatillisen koulutuksen järjestäjien kanssa yrityksenne näkökulmasta?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83E53CC-8615-7650-3BFB-F0B05F0BD2AD}"/>
              </a:ext>
            </a:extLst>
          </p:cNvPr>
          <p:cNvSpPr txBox="1"/>
          <p:nvPr/>
        </p:nvSpPr>
        <p:spPr>
          <a:xfrm>
            <a:off x="984250" y="3375574"/>
            <a:ext cx="1234200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Koulutuksen ja tutkinnon osien sisällön kehittäminen yhdessä yritysten kanssa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Yritykset haluavat vaikuttaa tutkinnon osien sisältöön sekä siihen, mitä ja miten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oppilaitoksissa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opiskellaan.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Toiveena on, että sisältö olisi nykyistä työelämälähtöisempää, käytännönläheisempää ja alakohtaiset erityistarpeet huomioivaa</a:t>
            </a:r>
          </a:p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Yhteydenpidon ja tiedonkulun parantaminen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Toivotaan aktiivisempaa, ennakoivampaa ja säännöllisempää yhteydenottoa oppilaitoksilta: mitä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oppilaitoksessa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tehdään, millaisia koulutuksia on tarjolla, millaisia uudistuksia on tulossa.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Myös </a:t>
            </a:r>
            <a:r>
              <a:rPr lang="fi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kahdensuuntai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sta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fi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keskusteluyhtey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ttä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yritysten tarpeista ja tulevista harjoittelupaikoista p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idettiin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tärkeänä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Harjoittelut, oppisopimus ja rekrytointiyhteistyö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Moni toivoo tiiviimpää yhteistyötä opiskelijoiden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työelämässä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oppimisen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ja oppisopimuspaikkojen suunnittelussa, aikataulutuksessa ja sisällössä.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Yritykset kaipaavat tukea sopivien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työelämässä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oppijoiden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ja kesätyöntekijöiden löytämiseen sekä rekrytointiin; oppilaitokselta odotetaan myös suosituksia parhaista opiskelijoista.</a:t>
            </a:r>
          </a:p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Yhteistyö käytännön ohjauksessa ja arvioinnissa työpaikoilla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Yritykset toivovat selkeyttä pelisääntöihin, vastuukysymyksiin ja ohjauskäytäntöihin työssäoppimisjaksoilla.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Toistuvia toiveita ovat esimerkiksi työnantajille suunnattu maksuton arviointikoulutus, tiiviimpi seuranta opiskelijoiden tilanteesta sekä parempi tuki käytännön ohjauksen toteuttamiseen yrityksissä.</a:t>
            </a:r>
          </a:p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Yritysvierailut, työelämäjakso-opettajille ja näkyvyys puolin ja toisin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Useat mainitsevat tarpeen lisätä oppilaiden yritysvierailuja ja oppilaitoksen näkyvyyttä yrityskentässä.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Toistuvasti esiin nousee myös ajatus, että opettajilla tulisi olla työelämäjaksoja yrityksissä, jotta he ymmärtävät paremmin nykyistä työelämää ja sen osaamisvaatimuksia sekä voivat tuoda tätä realistista kuvaa koulutukseen.</a:t>
            </a:r>
          </a:p>
        </p:txBody>
      </p:sp>
    </p:spTree>
    <p:extLst>
      <p:ext uri="{BB962C8B-B14F-4D97-AF65-F5344CB8AC3E}">
        <p14:creationId xmlns:p14="http://schemas.microsoft.com/office/powerpoint/2010/main" val="2594252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CAF32-2D66-7EFF-A73E-E43D8A27F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7B44BA4-44EC-41F1-5FCC-FB2889B55A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3241416" cy="2692147"/>
          </a:xfrm>
        </p:spPr>
        <p:txBody>
          <a:bodyPr/>
          <a:lstStyle/>
          <a:p>
            <a:r>
              <a:rPr lang="fi-FI" sz="5400" dirty="0"/>
              <a:t>Osaavan työvoiman saatavuuden turvaaminen voisi vastaajien mukaan parhaiten vahvistaa paikallista ja alueellista elinvoimaa</a:t>
            </a:r>
          </a:p>
        </p:txBody>
      </p:sp>
      <p:pic>
        <p:nvPicPr>
          <p:cNvPr id="5" name="Object 2">
            <a:extLst>
              <a:ext uri="{FF2B5EF4-FFF2-40B4-BE49-F238E27FC236}">
                <a16:creationId xmlns:a16="http://schemas.microsoft.com/office/drawing/2014/main" id="{B77FFC75-16FD-77A5-3AD3-D715CC708E8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5200" y="4428955"/>
            <a:ext cx="8992344" cy="645390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60FED15-309D-7AC8-8820-909D1C515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867" y="4601069"/>
            <a:ext cx="10707141" cy="6206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521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5AA27-04D7-C6A9-2BFC-F011D4997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A5ED879D-12E2-64E1-149E-7FE7D1A267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148995"/>
            <a:ext cx="13241416" cy="2692147"/>
          </a:xfrm>
        </p:spPr>
        <p:txBody>
          <a:bodyPr/>
          <a:lstStyle/>
          <a:p>
            <a:r>
              <a:rPr lang="fi-FI" sz="4800" dirty="0"/>
              <a:t>Onko jotain muuta, mitä haluaisitte kertoa oppilaitosyhteistyöstä tai sen kehittämisestä?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F1FAD53-82FA-A61E-C4A9-F2B575BD03C8}"/>
              </a:ext>
            </a:extLst>
          </p:cNvPr>
          <p:cNvSpPr txBox="1"/>
          <p:nvPr/>
        </p:nvSpPr>
        <p:spPr>
          <a:xfrm>
            <a:off x="984250" y="2544026"/>
            <a:ext cx="17459793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Opetuksen käytännönläheisyys ja perusosaamisen taso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FI" dirty="0">
                <a:solidFill>
                  <a:srgbClr val="4E4E4E"/>
                </a:solidFill>
                <a:latin typeface="Aptos" panose="020B0004020202020204" pitchFamily="34" charset="0"/>
              </a:rPr>
              <a:t>M</a:t>
            </a:r>
            <a:r>
              <a:rPr lang="fi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oni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vastaaja kokee, että käytännön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perustaitojen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vahvistamista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ja ruohonjuuritason tekemistä</a:t>
            </a:r>
            <a:r>
              <a:rPr lang="en-FI" dirty="0">
                <a:solidFill>
                  <a:srgbClr val="4E4E4E"/>
                </a:solidFill>
                <a:latin typeface="Aptos" panose="020B0004020202020204" pitchFamily="34" charset="0"/>
              </a:rPr>
              <a:t> 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pitäisi lisätä.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Perusosaamisen ja perusasioiden hallinnan koetaan heikentyneen: opiskelijat tulevat harjoitteluun ilman riittäviä perustaitoja, ja työnantajilla ei ole resursseja opettaa näitä alkeita, vaan he toivovat voivansa keskittyä työpaikkakohtaisiin ”spesiaalijuttuihin”.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Toistuvia ovat myös huomiot siitä, että opetuksen laatua tulisi parantaa ja vaatimustasoa nostaa; opiskelijoita ei saisi ”päästää liian helpolla läpi”.</a:t>
            </a:r>
          </a:p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Työelämälähtöisyys ja oppilaitosten–työelämän vuoropuhelu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Useissa vastauksissa korostetaan, että opetuksen tulisi olla selkeästi työelämälähtöistä.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Oppilaitosten ja yritysten välisen vuoropuhelun, yhteydenpidon ja oikeiden kontaktien merkitystä painotetaan: opettajien ja työelämän välillä toivotaan tiiviimpää yhteistyötä ja yhteistä kieltä.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Myös oppilaitosten neuvottelukunnissa tapahtuva yritysedustajien kuuleminen mainitaan tärkeänä useammassa kommentissa.</a:t>
            </a:r>
          </a:p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Oppilaitosten aktiivisuus ja yhteistyön koordinointi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Toistuva teema on toive siitä, että oppilaitokset olisivat aloitteellisempia: lähestyisivät yrityksiä aktiivisemmin,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kysyisivät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työelämässä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dirty="0" err="1">
                <a:solidFill>
                  <a:srgbClr val="4E4E4E"/>
                </a:solidFill>
                <a:latin typeface="Aptos" panose="020B0004020202020204" pitchFamily="34" charset="0"/>
              </a:rPr>
              <a:t>oppimisjaksoja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ja kertoisivat selkeästi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muista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yhteistyömahdollisuuksista</a:t>
            </a:r>
            <a:endParaRPr lang="en-FI" dirty="0">
              <a:solidFill>
                <a:srgbClr val="4E4E4E"/>
              </a:solidFill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Yritykset toivovat näkyvää, helposti löydettävää tietoa siitä, mitä oppilaitosten kanssa voi tehdä ja miten yhteistyö käynnistetään.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Useampi palautteen antaja korostaa, että varsinkin silloin kun yrityksen resurssit ovat niukat, oppilaitoksen rooli kontaktien ylläpidossa on ratkaiseva.</a:t>
            </a:r>
          </a:p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Harjoittelun ja oppisopimuksen laatu, kesto ja hyödyllisyys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Harjoittelua ja oppisopimusta pidetään tärkeänä väylänä työllistymiseen, ja useat kertovat positiivisista kokemuksista (harjoittelijat jäävät töihin, hyvä oppisopimusohjaus jne.).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Samalla moni tuo esiin, että nykyinen malli kuormittaa yrityksiä liikaa: opiskelijat kuluttavat resursseja, jos osaamistaso on liian matala ja ohjaus vie paljon työaikaa.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Yleinen toistuva huoli on, että vastuu opiskelijan opettamisesta ei saa jäädä työnantajalle, ja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työelämässä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oppimisen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tulisi muodostaa pidempi, jatkumoakin tukeva polku.</a:t>
            </a:r>
          </a:p>
          <a:p>
            <a:pPr algn="l">
              <a:buFont typeface="+mj-lt"/>
              <a:buAutoNum type="arabicPeriod"/>
            </a:pPr>
            <a:r>
              <a:rPr lang="fi-FI" b="1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Etäopetuksen vähentäminen ja ”kurin”/vaatimustason palauttaminen</a:t>
            </a:r>
            <a:endParaRPr lang="fi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Useat vastaajat kritisoivat etäopetuksen laajuutta: </a:t>
            </a:r>
            <a:endParaRPr lang="en-FI" b="0" i="0" dirty="0">
              <a:solidFill>
                <a:srgbClr val="4E4E4E"/>
              </a:solidFill>
              <a:effectLst/>
              <a:latin typeface="Aptos" panose="020B00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Toistuvia ovat myös kommentit kurinalaisuuden vähenemisestä; toivotaan enemmän työelämätaitoja ja opiskelijoiden asenteen kehittämistä (vastuunotto, motivaatio, ei vain </a:t>
            </a:r>
            <a:r>
              <a:rPr lang="en-FI" b="0" i="0" dirty="0" err="1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tutkintotodistuksen</a:t>
            </a:r>
            <a:r>
              <a:rPr lang="en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hakemista).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fi-FI" b="0" i="0" dirty="0">
                <a:solidFill>
                  <a:srgbClr val="4E4E4E"/>
                </a:solidFill>
                <a:effectLst/>
                <a:latin typeface="Aptos" panose="020B0004020202020204" pitchFamily="34" charset="0"/>
              </a:rPr>
              <a:t>Näihin kytkeytyy vaatimus opetuksen ja koulutusajan tehokkaammasta hyödyntämisestä.</a:t>
            </a:r>
          </a:p>
        </p:txBody>
      </p:sp>
    </p:spTree>
    <p:extLst>
      <p:ext uri="{BB962C8B-B14F-4D97-AF65-F5344CB8AC3E}">
        <p14:creationId xmlns:p14="http://schemas.microsoft.com/office/powerpoint/2010/main" val="3210293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27CC3-EA71-EF48-1678-FE4E0D5B0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F36C0C4D-38EC-AF96-23E7-B98268433B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3136484" cy="2692147"/>
          </a:xfrm>
        </p:spPr>
        <p:txBody>
          <a:bodyPr/>
          <a:lstStyle/>
          <a:p>
            <a:r>
              <a:rPr lang="fi-FI" dirty="0"/>
              <a:t>Tutkimuksen toteutus</a:t>
            </a:r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347358A9-8B33-CFE6-5A72-2EA3D3669933}"/>
              </a:ext>
            </a:extLst>
          </p:cNvPr>
          <p:cNvGraphicFramePr>
            <a:graphicFrameLocks noGrp="1"/>
          </p:cNvGraphicFramePr>
          <p:nvPr/>
        </p:nvGraphicFramePr>
        <p:xfrm>
          <a:off x="984250" y="3705613"/>
          <a:ext cx="14643293" cy="6530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70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68003">
                <a:tc>
                  <a:txBody>
                    <a:bodyPr/>
                    <a:lstStyle/>
                    <a:p>
                      <a:pPr algn="l"/>
                      <a:r>
                        <a:rPr lang="fi-FI" sz="1800" b="0" i="0" noProof="1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TAVOITE</a:t>
                      </a:r>
                      <a:endParaRPr lang="fi-FI" sz="1800" b="0" i="0" noProof="1">
                        <a:solidFill>
                          <a:srgbClr val="FFFFFF"/>
                        </a:solidFill>
                        <a:latin typeface="Century Gothic" panose="020B0502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240000" marR="121920" marT="96000" marB="9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2000" b="0" i="0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Source Sans Pro" panose="020B0503030403020204" pitchFamily="34" charset="0"/>
                          <a:cs typeface="Arial" panose="020B0604020202020204" pitchFamily="34" charset="0"/>
                        </a:rPr>
                        <a:t>Tutkimuksen tavoitteena oli kartoittaa yrityksien kokemuksia ja kehitystoiveita ammatillisten oppilaitosten kanssa tehtävästä yhteistyöstä.</a:t>
                      </a:r>
                    </a:p>
                  </a:txBody>
                  <a:tcPr marL="240000" marR="121920" marT="96000" marB="96000" anchor="ctr">
                    <a:lnL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0176">
                <a:tc>
                  <a:txBody>
                    <a:bodyPr/>
                    <a:lstStyle/>
                    <a:p>
                      <a:pPr algn="l"/>
                      <a:r>
                        <a:rPr lang="fi-FI" sz="1800" b="0" i="0" kern="1200" noProof="1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ea typeface="Arial"/>
                          <a:cs typeface="Arial" panose="020B0604020202020204" pitchFamily="34" charset="0"/>
                        </a:rPr>
                        <a:t>TIEDONKERUU</a:t>
                      </a:r>
                    </a:p>
                  </a:txBody>
                  <a:tcPr marL="240000" marR="121920" marT="96000" marB="9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2000" b="0" i="0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Source Sans Pro" panose="020B0503030403020204" pitchFamily="34" charset="0"/>
                          <a:cs typeface="Arial" panose="020B0604020202020204" pitchFamily="34" charset="0"/>
                        </a:rPr>
                        <a:t>Tutkimus toteutettiin puhelinhaastatteluina helmi-maaliskuussa 2026. </a:t>
                      </a:r>
                    </a:p>
                  </a:txBody>
                  <a:tcPr marL="240000" marR="121920" marT="96000" marB="96000" anchor="ctr">
                    <a:lnL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3396">
                <a:tc>
                  <a:txBody>
                    <a:bodyPr/>
                    <a:lstStyle/>
                    <a:p>
                      <a:pPr algn="l"/>
                      <a:r>
                        <a:rPr lang="fi-FI" sz="1800" b="0" i="0" noProof="1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KOHDERYHMÄ &amp; VASTAUSMÄÄRÄ</a:t>
                      </a:r>
                      <a:endParaRPr lang="fi-FI" sz="1800" b="0" i="0" noProof="1">
                        <a:solidFill>
                          <a:srgbClr val="FFFFFF"/>
                        </a:solidFill>
                        <a:latin typeface="Century Gothic" panose="020B0502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240000" marR="121920" marT="96000" marB="9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2000" b="0" i="0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Source Sans Pro" panose="020B0503030403020204" pitchFamily="34" charset="0"/>
                          <a:cs typeface="Arial" panose="020B0604020202020204" pitchFamily="34" charset="0"/>
                        </a:rPr>
                        <a:t>Tutkimuksen kohderyhmän muodostivat seuraavien toimialojen yritykset Suomessa: kauppa, logistiikka, teknologiateollisuus, kemikaalien ja kemiallisten tuotteiden valmistus, elintarvikkeiden valmistus. Tutkimus perustuu 200 vastaukseen.</a:t>
                      </a:r>
                    </a:p>
                  </a:txBody>
                  <a:tcPr marL="240000" marR="121920" marT="96000" marB="96000" anchor="ctr">
                    <a:lnL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8632">
                <a:tc>
                  <a:txBody>
                    <a:bodyPr/>
                    <a:lstStyle/>
                    <a:p>
                      <a:pPr algn="l"/>
                      <a:r>
                        <a:rPr lang="en-FI" sz="1800" b="0" i="0" kern="1200" noProof="1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AINEISTON KERUU</a:t>
                      </a:r>
                      <a:endParaRPr lang="fi-FI" sz="1800" b="0" i="0" kern="1200" noProof="1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fi-FI" sz="1800" b="0" i="0" kern="1200" noProof="1">
                        <a:solidFill>
                          <a:srgbClr val="FFFFFF"/>
                        </a:solidFill>
                        <a:latin typeface="Century Gothic" panose="020B0502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240000" marR="121920" marT="96000" marB="9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FI" sz="2000" b="0" i="0" kern="1200" noProof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Source Sans Pro" panose="020B0503030403020204" pitchFamily="34" charset="0"/>
                          <a:cs typeface="Arial" panose="020B0604020202020204" pitchFamily="34" charset="0"/>
                        </a:rPr>
                        <a:t>Bondata Tutkimuspalvelut</a:t>
                      </a:r>
                      <a:endParaRPr lang="fi-FI" sz="2000" b="0" i="0" kern="1200" noProof="1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Source Sans Pro" panose="020B0503030403020204" pitchFamily="34" charset="0"/>
                        <a:cs typeface="Arial" panose="020B0604020202020204" pitchFamily="34" charset="0"/>
                      </a:endParaRPr>
                    </a:p>
                  </a:txBody>
                  <a:tcPr marL="240000" marR="121920" marT="96000" marB="96000" anchor="ctr">
                    <a:lnL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6555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E949A491-7FDB-EC53-43A2-BFA73EB356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6"/>
            <a:ext cx="16795750" cy="754592"/>
          </a:xfrm>
        </p:spPr>
        <p:txBody>
          <a:bodyPr/>
          <a:lstStyle/>
          <a:p>
            <a:r>
              <a:rPr lang="en-FI" sz="7200" dirty="0"/>
              <a:t>Kyselyn </a:t>
            </a:r>
            <a:r>
              <a:rPr lang="en-FI" sz="7200" dirty="0" err="1"/>
              <a:t>johtopäätökset</a:t>
            </a:r>
            <a:endParaRPr lang="fi-FI" sz="7200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42BD3C-0DE6-FB0F-EED9-FB381070E5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8784" y="2651761"/>
            <a:ext cx="17898564" cy="7955280"/>
          </a:xfrm>
        </p:spPr>
        <p:txBody>
          <a:bodyPr/>
          <a:lstStyle/>
          <a:p>
            <a:pPr lvl="0"/>
            <a:r>
              <a:rPr lang="fi-FI" sz="2400" b="1" dirty="0"/>
              <a:t>Yhteistyö on laajaa ja yrityksille tärkeää:</a:t>
            </a:r>
            <a:r>
              <a:rPr lang="fi-FI" sz="2400" dirty="0"/>
              <a:t> 69 % yrityksistä teki säännöllistä yhteistyötä vähintään yhden ammatillisen oppilaitoksen kanssa vuonna 2025.</a:t>
            </a:r>
            <a:endParaRPr lang="en-FI" sz="2400" dirty="0"/>
          </a:p>
          <a:p>
            <a:pPr lvl="0"/>
            <a:endParaRPr lang="fi-FI" sz="2400" dirty="0"/>
          </a:p>
          <a:p>
            <a:pPr lvl="0"/>
            <a:r>
              <a:rPr lang="fi-FI" sz="2400" b="1" dirty="0"/>
              <a:t>Yhteistyön ydin on osaajatarpeessa:</a:t>
            </a:r>
            <a:r>
              <a:rPr lang="fi-FI" sz="2400" dirty="0"/>
              <a:t> tärkein syy yhteistyöhön on osaavan työvoiman saatavuuden varmistaminen (4,3/5), ja 84 % näkee osaajapulan ratkaisun vahvistavan parhaiten paikallista ja alueellista elinvoimaa.</a:t>
            </a:r>
            <a:endParaRPr lang="en-FI" sz="2400" dirty="0"/>
          </a:p>
          <a:p>
            <a:pPr lvl="0"/>
            <a:endParaRPr lang="fi-FI" sz="2400" dirty="0"/>
          </a:p>
          <a:p>
            <a:pPr lvl="0"/>
            <a:r>
              <a:rPr lang="fi-FI" sz="2400" b="1" dirty="0" err="1"/>
              <a:t>Työelämävastaavuu</a:t>
            </a:r>
            <a:r>
              <a:rPr lang="en-FI" sz="2400" b="1" dirty="0"/>
              <a:t>dessa </a:t>
            </a:r>
            <a:r>
              <a:rPr lang="en-FI" sz="2400" b="1" dirty="0" err="1"/>
              <a:t>kehitettävää</a:t>
            </a:r>
            <a:r>
              <a:rPr lang="fi-FI" sz="2400" b="1" dirty="0"/>
              <a:t>:</a:t>
            </a:r>
            <a:r>
              <a:rPr lang="fi-FI" sz="2400" dirty="0"/>
              <a:t> 65 % arvioi ammatillisten tutkintojen vastaavan yrityksen tarpeisiin erittäin tai melko hyvin; samalla palautteissa korostuu vaihtelu laadussa ja </a:t>
            </a:r>
            <a:r>
              <a:rPr lang="en-FI" sz="2400" dirty="0" err="1"/>
              <a:t>opiskelijoiden</a:t>
            </a:r>
            <a:r>
              <a:rPr lang="en-FI" sz="2400" dirty="0"/>
              <a:t> </a:t>
            </a:r>
            <a:r>
              <a:rPr lang="fi-FI" sz="2400" dirty="0"/>
              <a:t>työelämävalmiuksissa.</a:t>
            </a:r>
            <a:endParaRPr lang="en-FI" sz="2400" dirty="0"/>
          </a:p>
          <a:p>
            <a:pPr lvl="0"/>
            <a:endParaRPr lang="fi-FI" sz="2400" dirty="0"/>
          </a:p>
          <a:p>
            <a:pPr lvl="0"/>
            <a:r>
              <a:rPr lang="fi-FI" sz="2400" b="1" dirty="0"/>
              <a:t>Toimialakohtaisuus ratkaisee kumppanivalinnan:</a:t>
            </a:r>
            <a:r>
              <a:rPr lang="fi-FI" sz="2400" dirty="0"/>
              <a:t> tärkeintä on, että koulutuksen järjestäjä huomioi toimialan erityispiirteet (4,4/5), on erikoistunut alaan (4,3) ja pystyy räätälöintiin (4,2).</a:t>
            </a:r>
            <a:endParaRPr lang="en-FI" sz="2400" dirty="0"/>
          </a:p>
          <a:p>
            <a:pPr lvl="0"/>
            <a:endParaRPr lang="fi-FI" sz="2400" dirty="0"/>
          </a:p>
          <a:p>
            <a:pPr lvl="0"/>
            <a:r>
              <a:rPr lang="fi-FI" sz="2400" b="1" dirty="0"/>
              <a:t>Suurimmat kitkat liittyvät arjen sujuvuuteen ja perusosaamiseen:</a:t>
            </a:r>
            <a:r>
              <a:rPr lang="fi-FI" sz="2400" dirty="0"/>
              <a:t> yritykset kokevat koulutustarjonnan paikoin rajalliseksi, oppilaitosten toiminnan ajoittain passiiviseksi sekä opiskelijoiden perustaitojen tason heikentyneen, mikä lisää yrityskohtaista perehdytystarvetta.</a:t>
            </a:r>
            <a:endParaRPr lang="en-FI" sz="2400" dirty="0"/>
          </a:p>
          <a:p>
            <a:pPr lvl="0"/>
            <a:endParaRPr lang="fi-FI" sz="2400" dirty="0"/>
          </a:p>
          <a:p>
            <a:pPr lvl="0"/>
            <a:r>
              <a:rPr lang="fi-FI" sz="2400" b="1" dirty="0"/>
              <a:t>Toimivin yhteistyömalli rakentuu selkeistä poluista ja vuoropuhelusta:</a:t>
            </a:r>
            <a:r>
              <a:rPr lang="fi-FI" sz="2400" dirty="0"/>
              <a:t> parhaimmillaan työelämässä</a:t>
            </a:r>
            <a:r>
              <a:rPr lang="en-FI" sz="2400" dirty="0"/>
              <a:t> </a:t>
            </a:r>
            <a:r>
              <a:rPr lang="fi-FI" sz="2400" dirty="0"/>
              <a:t>oppiminen, kesätyöt ja oppisopimus muodostavat rekrytointipolun; onnistuminen edellyttää aktiivista vuoropuhelua, nimettyjä kontakteja ja </a:t>
            </a:r>
            <a:r>
              <a:rPr lang="en-FI" sz="2400" dirty="0" err="1"/>
              <a:t>ripeitä</a:t>
            </a:r>
            <a:r>
              <a:rPr lang="fi-FI" sz="2400" dirty="0"/>
              <a:t> käytännön järjestelyjä</a:t>
            </a:r>
            <a:r>
              <a:rPr lang="en-FI" sz="2400" dirty="0"/>
              <a:t>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85349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130C3-4FA8-7059-84B2-B03026166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B0ED275E-BBC9-2C65-C795-199EEFD344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67130" y="1"/>
            <a:ext cx="15639542" cy="1353312"/>
          </a:xfrm>
        </p:spPr>
        <p:txBody>
          <a:bodyPr/>
          <a:lstStyle/>
          <a:p>
            <a:r>
              <a:rPr lang="en-FI" sz="5400" dirty="0" err="1"/>
              <a:t>Suosituksia</a:t>
            </a:r>
            <a:r>
              <a:rPr lang="en-FI" sz="5400" dirty="0"/>
              <a:t> </a:t>
            </a:r>
            <a:r>
              <a:rPr lang="en-FI" sz="5400" dirty="0" err="1"/>
              <a:t>yhteistyön</a:t>
            </a:r>
            <a:r>
              <a:rPr lang="en-FI" sz="5400" dirty="0"/>
              <a:t> </a:t>
            </a:r>
            <a:r>
              <a:rPr lang="en-FI" sz="5400" dirty="0" err="1"/>
              <a:t>kehittämiseen</a:t>
            </a:r>
            <a:endParaRPr lang="fi-FI" sz="5400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E754486-662E-90BC-1E77-51B0ACAC7BB9}"/>
              </a:ext>
            </a:extLst>
          </p:cNvPr>
          <p:cNvSpPr txBox="1"/>
          <p:nvPr/>
        </p:nvSpPr>
        <p:spPr>
          <a:xfrm>
            <a:off x="787527" y="1044514"/>
            <a:ext cx="18529046" cy="9620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Rakenna säännöllinen ja aktiivinen vuoropuhelu: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nimeä toimialakohtaiset yhteyshenkilöt, sovi vuosikello ja pidä yhteydenotto matalan kynnyksen periaatteella.</a:t>
            </a:r>
            <a:endParaRPr lang="en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Terävöitä tarjonta yritys- ja toimialasegmenteittäin: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keskity niihin tutkin</a:t>
            </a:r>
            <a:r>
              <a:rPr lang="en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fi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oihin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tutkinnon</a:t>
            </a:r>
            <a:r>
              <a:rPr lang="en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osiin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ja maksullisiin koulutuksiin, joille on aito kysyntä, ja kehitä niitä yhdessä avainyritysten kanssa.</a:t>
            </a:r>
            <a:endParaRPr lang="en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Mahdollista aito räätälöinti: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paketoi helposti ostettavia moduuleja ja toteuta yrityskohtaisia kokonaisuuksia (sisällöt, aikataulut, toteutustavat) yritysten tarpeiden mukaan.</a:t>
            </a:r>
            <a:endParaRPr lang="en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Nosta käytännönläheisyyttä ja perustaitotasoa: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Varmista</a:t>
            </a:r>
            <a:r>
              <a:rPr lang="en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riittävä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lähiopetu</a:t>
            </a:r>
            <a:r>
              <a:rPr lang="en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ksen</a:t>
            </a:r>
            <a:r>
              <a:rPr lang="en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määrä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ja sovi yritysten kanssa perustaitominimi, joka tulee hallita ennen työelämäjaksoja.</a:t>
            </a:r>
            <a:endParaRPr lang="en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Systematisoi harjoittelu–oppisopimus–rekrytointi yhdeksi poluksi: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tee tavoitteet, roolit ja arviointi selkeiksi, suunnittele pidemmät ja ennakoitavat jaksot sekä tarjoa </a:t>
            </a:r>
            <a:r>
              <a:rPr lang="en-FI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riittävä</a:t>
            </a:r>
            <a:r>
              <a:rPr lang="en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perehdytys työpaikkaohjaajille.</a:t>
            </a:r>
            <a:endParaRPr lang="en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Yhdenmukaista prosessit ja minimoi byrokratia: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selkeät ohjeet, lomakkeet ja vastuunjako oppilaitoksen ja yrityksen välillä</a:t>
            </a:r>
            <a:endParaRPr lang="en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SzPts val="1000"/>
              <a:tabLst>
                <a:tab pos="457200" algn="l"/>
              </a:tabLst>
            </a:pP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Vahvista opettajien työelämäkytköstä: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järjestä säännöllisiä työelämäjaksoja yrityksissä ja kytke ne opetuksen konkreettiseen kehittämiseen.</a:t>
            </a:r>
            <a:endParaRPr lang="en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Paranna tiedottamista ja näkyvyyttä: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tee yhteistyömahdollisuuksista helposti löydettäviä</a:t>
            </a:r>
            <a:r>
              <a:rPr lang="en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lisää yritys- ja oppilaitosvierailuja sekä tuo alan urapolut näkyviksi opiskelijoille.</a:t>
            </a:r>
          </a:p>
        </p:txBody>
      </p:sp>
    </p:spTree>
    <p:extLst>
      <p:ext uri="{BB962C8B-B14F-4D97-AF65-F5344CB8AC3E}">
        <p14:creationId xmlns:p14="http://schemas.microsoft.com/office/powerpoint/2010/main" val="1462984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9534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E022E-B15A-5BAF-700A-7C926C620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FA59F6AE-816A-76BA-20EB-E5027A25D6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>
                <a:latin typeface="Aptos" panose="020B0004020202020204" pitchFamily="34" charset="0"/>
              </a:rPr>
              <a:t>Taustatiedot</a:t>
            </a:r>
          </a:p>
        </p:txBody>
      </p:sp>
      <p:pic>
        <p:nvPicPr>
          <p:cNvPr id="5" name="Object 2">
            <a:extLst>
              <a:ext uri="{FF2B5EF4-FFF2-40B4-BE49-F238E27FC236}">
                <a16:creationId xmlns:a16="http://schemas.microsoft.com/office/drawing/2014/main" id="{7D14723E-8074-DF5E-7DF3-159C96CD210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 b="6131"/>
          <a:stretch>
            <a:fillRect/>
          </a:stretch>
        </p:blipFill>
        <p:spPr>
          <a:xfrm>
            <a:off x="827427" y="6586148"/>
            <a:ext cx="7039068" cy="4422098"/>
          </a:xfrm>
          <a:prstGeom prst="rect">
            <a:avLst/>
          </a:prstGeom>
        </p:spPr>
      </p:pic>
      <p:pic>
        <p:nvPicPr>
          <p:cNvPr id="3" name="Object 2">
            <a:extLst>
              <a:ext uri="{FF2B5EF4-FFF2-40B4-BE49-F238E27FC236}">
                <a16:creationId xmlns:a16="http://schemas.microsoft.com/office/drawing/2014/main" id="{6E251477-0DB5-4F2F-DD98-E2DB893BDBE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6112" y="2055058"/>
            <a:ext cx="7039068" cy="4710971"/>
          </a:xfrm>
          <a:prstGeom prst="rect">
            <a:avLst/>
          </a:prstGeom>
        </p:spPr>
      </p:pic>
      <p:pic>
        <p:nvPicPr>
          <p:cNvPr id="4" name="Object 2">
            <a:extLst>
              <a:ext uri="{FF2B5EF4-FFF2-40B4-BE49-F238E27FC236}">
                <a16:creationId xmlns:a16="http://schemas.microsoft.com/office/drawing/2014/main" id="{BD7A6FB0-C1BD-57E4-FE2D-15D1C4FC292E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 r="5377"/>
          <a:stretch>
            <a:fillRect/>
          </a:stretch>
        </p:blipFill>
        <p:spPr>
          <a:xfrm>
            <a:off x="7999781" y="2055058"/>
            <a:ext cx="6660599" cy="4710971"/>
          </a:xfrm>
          <a:prstGeom prst="rect">
            <a:avLst/>
          </a:prstGeom>
        </p:spPr>
      </p:pic>
      <p:pic>
        <p:nvPicPr>
          <p:cNvPr id="10" name="Object 2">
            <a:extLst>
              <a:ext uri="{FF2B5EF4-FFF2-40B4-BE49-F238E27FC236}">
                <a16:creationId xmlns:a16="http://schemas.microsoft.com/office/drawing/2014/main" id="{A1B33EA3-09BC-C1C1-7114-ABE933567F36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b="6601"/>
          <a:stretch>
            <a:fillRect/>
          </a:stretch>
        </p:blipFill>
        <p:spPr>
          <a:xfrm>
            <a:off x="8387809" y="6724014"/>
            <a:ext cx="7216951" cy="451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839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9AAEDE68-E299-7555-BF7D-C5EE8702E0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338" y="308919"/>
            <a:ext cx="18798578" cy="794843"/>
          </a:xfrm>
        </p:spPr>
        <p:txBody>
          <a:bodyPr/>
          <a:lstStyle/>
          <a:p>
            <a:r>
              <a:rPr lang="en-FI" sz="4800" dirty="0">
                <a:latin typeface="Aptos" panose="020B0004020202020204" pitchFamily="34" charset="0"/>
              </a:rPr>
              <a:t>Kuinka </a:t>
            </a:r>
            <a:r>
              <a:rPr lang="en-FI" sz="4800" dirty="0" err="1">
                <a:latin typeface="Aptos" panose="020B0004020202020204" pitchFamily="34" charset="0"/>
              </a:rPr>
              <a:t>hyvin</a:t>
            </a:r>
            <a:r>
              <a:rPr lang="en-FI" sz="4800" dirty="0">
                <a:latin typeface="Aptos" panose="020B0004020202020204" pitchFamily="34" charset="0"/>
              </a:rPr>
              <a:t> </a:t>
            </a:r>
            <a:r>
              <a:rPr lang="en-FI" sz="4800" dirty="0" err="1">
                <a:latin typeface="Aptos" panose="020B0004020202020204" pitchFamily="34" charset="0"/>
              </a:rPr>
              <a:t>seuraavat</a:t>
            </a:r>
            <a:r>
              <a:rPr lang="en-FI" sz="4800" dirty="0">
                <a:latin typeface="Aptos" panose="020B0004020202020204" pitchFamily="34" charset="0"/>
              </a:rPr>
              <a:t> </a:t>
            </a:r>
            <a:r>
              <a:rPr lang="en-FI" sz="4800" dirty="0" err="1">
                <a:latin typeface="Aptos" panose="020B0004020202020204" pitchFamily="34" charset="0"/>
              </a:rPr>
              <a:t>palvelut</a:t>
            </a:r>
            <a:r>
              <a:rPr lang="en-FI" sz="4800" dirty="0">
                <a:latin typeface="Aptos" panose="020B0004020202020204" pitchFamily="34" charset="0"/>
              </a:rPr>
              <a:t> </a:t>
            </a:r>
            <a:r>
              <a:rPr lang="en-FI" sz="4800" dirty="0" err="1">
                <a:latin typeface="Aptos" panose="020B0004020202020204" pitchFamily="34" charset="0"/>
              </a:rPr>
              <a:t>vastaavat</a:t>
            </a:r>
            <a:r>
              <a:rPr lang="en-FI" sz="4800" dirty="0">
                <a:latin typeface="Aptos" panose="020B0004020202020204" pitchFamily="34" charset="0"/>
              </a:rPr>
              <a:t> </a:t>
            </a:r>
            <a:r>
              <a:rPr lang="en-FI" sz="4800" dirty="0" err="1">
                <a:latin typeface="Aptos" panose="020B0004020202020204" pitchFamily="34" charset="0"/>
              </a:rPr>
              <a:t>yrityksenne</a:t>
            </a:r>
            <a:r>
              <a:rPr lang="en-FI" sz="4800" dirty="0">
                <a:latin typeface="Aptos" panose="020B0004020202020204" pitchFamily="34" charset="0"/>
              </a:rPr>
              <a:t> </a:t>
            </a:r>
            <a:r>
              <a:rPr lang="en-FI" sz="4800" dirty="0" err="1">
                <a:latin typeface="Aptos" panose="020B0004020202020204" pitchFamily="34" charset="0"/>
              </a:rPr>
              <a:t>tarpeisiin</a:t>
            </a:r>
            <a:r>
              <a:rPr lang="en-FI" sz="4800" dirty="0">
                <a:latin typeface="Aptos" panose="020B0004020202020204" pitchFamily="34" charset="0"/>
              </a:rPr>
              <a:t>?</a:t>
            </a:r>
            <a:endParaRPr lang="fi-FI" sz="4800" dirty="0">
              <a:latin typeface="Aptos" panose="020B0004020202020204" pitchFamily="34" charset="0"/>
            </a:endParaRPr>
          </a:p>
        </p:txBody>
      </p:sp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22DF8E5D-1304-DDB2-C784-048AFB70CDEE}"/>
              </a:ext>
            </a:extLst>
          </p:cNvPr>
          <p:cNvSpPr/>
          <p:nvPr/>
        </p:nvSpPr>
        <p:spPr>
          <a:xfrm>
            <a:off x="1409074" y="2292624"/>
            <a:ext cx="2482338" cy="1293187"/>
          </a:xfrm>
          <a:prstGeom prst="roundRect">
            <a:avLst/>
          </a:prstGeom>
          <a:solidFill>
            <a:srgbClr val="DFCC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8 %</a:t>
            </a:r>
          </a:p>
          <a:p>
            <a:pPr algn="ctr"/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Erittäin</a:t>
            </a:r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hyvin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B0F6E604-EB07-56E6-7705-C3B0E7497002}"/>
              </a:ext>
            </a:extLst>
          </p:cNvPr>
          <p:cNvSpPr/>
          <p:nvPr/>
        </p:nvSpPr>
        <p:spPr>
          <a:xfrm>
            <a:off x="4179072" y="2322604"/>
            <a:ext cx="2482338" cy="1293187"/>
          </a:xfrm>
          <a:prstGeom prst="roundRect">
            <a:avLst/>
          </a:prstGeom>
          <a:solidFill>
            <a:srgbClr val="DFCC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57 %</a:t>
            </a:r>
          </a:p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Melko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hyvin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D2763150-4BB3-66B3-D906-13860C527782}"/>
              </a:ext>
            </a:extLst>
          </p:cNvPr>
          <p:cNvSpPr/>
          <p:nvPr/>
        </p:nvSpPr>
        <p:spPr>
          <a:xfrm>
            <a:off x="6949070" y="2316118"/>
            <a:ext cx="2482338" cy="1293187"/>
          </a:xfrm>
          <a:prstGeom prst="roundRect">
            <a:avLst/>
          </a:prstGeom>
          <a:solidFill>
            <a:srgbClr val="DFCC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24 % </a:t>
            </a:r>
          </a:p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Melko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huonosti</a:t>
            </a:r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 	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030B491E-6137-B120-80B6-9375124638E4}"/>
              </a:ext>
            </a:extLst>
          </p:cNvPr>
          <p:cNvSpPr/>
          <p:nvPr/>
        </p:nvSpPr>
        <p:spPr>
          <a:xfrm>
            <a:off x="9861097" y="2322604"/>
            <a:ext cx="2482338" cy="1293187"/>
          </a:xfrm>
          <a:prstGeom prst="roundRect">
            <a:avLst/>
          </a:prstGeom>
          <a:solidFill>
            <a:srgbClr val="DFCC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3 %</a:t>
            </a:r>
          </a:p>
          <a:p>
            <a:pPr algn="ctr"/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Erittäin</a:t>
            </a:r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huonosti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CF6DFCB2-D39B-FCEC-3A39-5200951BFA3F}"/>
              </a:ext>
            </a:extLst>
          </p:cNvPr>
          <p:cNvSpPr/>
          <p:nvPr/>
        </p:nvSpPr>
        <p:spPr>
          <a:xfrm>
            <a:off x="12773125" y="2322604"/>
            <a:ext cx="2482338" cy="1293187"/>
          </a:xfrm>
          <a:prstGeom prst="roundRect">
            <a:avLst/>
          </a:prstGeom>
          <a:solidFill>
            <a:srgbClr val="DFCC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8 %</a:t>
            </a:r>
          </a:p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Ei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kokemusta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655FC03C-BCED-98A0-909A-BB36F35A2C5C}"/>
              </a:ext>
            </a:extLst>
          </p:cNvPr>
          <p:cNvSpPr/>
          <p:nvPr/>
        </p:nvSpPr>
        <p:spPr>
          <a:xfrm>
            <a:off x="1342154" y="4720193"/>
            <a:ext cx="2482338" cy="1293187"/>
          </a:xfrm>
          <a:prstGeom prst="roundRect">
            <a:avLst/>
          </a:prstGeom>
          <a:solidFill>
            <a:srgbClr val="F1EC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7 %</a:t>
            </a:r>
          </a:p>
          <a:p>
            <a:pPr algn="ctr"/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Erittäin</a:t>
            </a:r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hyvin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72382011-51FA-0D9A-DAC3-317ECE04EABF}"/>
              </a:ext>
            </a:extLst>
          </p:cNvPr>
          <p:cNvSpPr/>
          <p:nvPr/>
        </p:nvSpPr>
        <p:spPr>
          <a:xfrm>
            <a:off x="4303538" y="4720194"/>
            <a:ext cx="2482338" cy="1293187"/>
          </a:xfrm>
          <a:prstGeom prst="roundRect">
            <a:avLst/>
          </a:prstGeom>
          <a:solidFill>
            <a:srgbClr val="F1EC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46 %</a:t>
            </a:r>
          </a:p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Melko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hyvin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6FA845FF-C6BD-5CDE-38F9-E93B716DE31D}"/>
              </a:ext>
            </a:extLst>
          </p:cNvPr>
          <p:cNvSpPr/>
          <p:nvPr/>
        </p:nvSpPr>
        <p:spPr>
          <a:xfrm>
            <a:off x="7264922" y="4720194"/>
            <a:ext cx="2482338" cy="1293187"/>
          </a:xfrm>
          <a:prstGeom prst="roundRect">
            <a:avLst/>
          </a:prstGeom>
          <a:solidFill>
            <a:srgbClr val="F1EC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22 % </a:t>
            </a:r>
          </a:p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Melko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huonosti</a:t>
            </a:r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 	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12" name="Suorakulmio: Pyöristetyt kulmat 11">
            <a:extLst>
              <a:ext uri="{FF2B5EF4-FFF2-40B4-BE49-F238E27FC236}">
                <a16:creationId xmlns:a16="http://schemas.microsoft.com/office/drawing/2014/main" id="{8A24C876-78D2-E709-8DF5-8EFEAF56DA15}"/>
              </a:ext>
            </a:extLst>
          </p:cNvPr>
          <p:cNvSpPr/>
          <p:nvPr/>
        </p:nvSpPr>
        <p:spPr>
          <a:xfrm>
            <a:off x="10226306" y="4720193"/>
            <a:ext cx="2482338" cy="1293187"/>
          </a:xfrm>
          <a:prstGeom prst="roundRect">
            <a:avLst/>
          </a:prstGeom>
          <a:solidFill>
            <a:srgbClr val="F1EC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5 %</a:t>
            </a:r>
          </a:p>
          <a:p>
            <a:pPr algn="ctr"/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Erittäin</a:t>
            </a:r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huonosti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65AEF726-EF81-6B9F-900E-73332C606FBD}"/>
              </a:ext>
            </a:extLst>
          </p:cNvPr>
          <p:cNvSpPr/>
          <p:nvPr/>
        </p:nvSpPr>
        <p:spPr>
          <a:xfrm>
            <a:off x="13187690" y="4720192"/>
            <a:ext cx="2482338" cy="1293187"/>
          </a:xfrm>
          <a:prstGeom prst="roundRect">
            <a:avLst/>
          </a:prstGeom>
          <a:solidFill>
            <a:srgbClr val="F1EC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20 %</a:t>
            </a:r>
          </a:p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Ei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kokemusta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5BEB1D04-AF3E-6596-247C-04BA4A6B378F}"/>
              </a:ext>
            </a:extLst>
          </p:cNvPr>
          <p:cNvSpPr txBox="1"/>
          <p:nvPr/>
        </p:nvSpPr>
        <p:spPr>
          <a:xfrm>
            <a:off x="1298837" y="6422732"/>
            <a:ext cx="7515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4000" b="1" dirty="0" err="1">
                <a:solidFill>
                  <a:srgbClr val="003A5D"/>
                </a:solidFill>
                <a:latin typeface="Aptos" panose="020B0004020202020204" pitchFamily="34" charset="0"/>
              </a:rPr>
              <a:t>Maksullinen</a:t>
            </a:r>
            <a:r>
              <a:rPr lang="en-FI" sz="4000" b="1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sz="4000" b="1" dirty="0" err="1">
                <a:solidFill>
                  <a:srgbClr val="003A5D"/>
                </a:solidFill>
                <a:latin typeface="Aptos" panose="020B0004020202020204" pitchFamily="34" charset="0"/>
              </a:rPr>
              <a:t>koulutustarjonta</a:t>
            </a:r>
            <a:endParaRPr lang="fi-FI" sz="4000" b="1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B72F82CD-5E67-2DED-590F-9B8EB353F13F}"/>
              </a:ext>
            </a:extLst>
          </p:cNvPr>
          <p:cNvSpPr txBox="1"/>
          <p:nvPr/>
        </p:nvSpPr>
        <p:spPr>
          <a:xfrm>
            <a:off x="1317481" y="1329260"/>
            <a:ext cx="54250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FI" sz="4000" b="1" dirty="0" err="1">
                <a:solidFill>
                  <a:srgbClr val="003A5D"/>
                </a:solidFill>
                <a:latin typeface="Aptos" panose="020B0004020202020204" pitchFamily="34" charset="0"/>
              </a:rPr>
              <a:t>Ammatilliset</a:t>
            </a:r>
            <a:r>
              <a:rPr lang="en-FI" sz="4000" b="1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sz="4000" b="1" dirty="0" err="1">
                <a:solidFill>
                  <a:srgbClr val="003A5D"/>
                </a:solidFill>
                <a:latin typeface="Aptos" panose="020B0004020202020204" pitchFamily="34" charset="0"/>
              </a:rPr>
              <a:t>tutkinnot</a:t>
            </a:r>
            <a:endParaRPr lang="en-FI" sz="4000" b="1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2645EACE-E5BE-C1B8-FC26-C10DD937D4F6}"/>
              </a:ext>
            </a:extLst>
          </p:cNvPr>
          <p:cNvSpPr txBox="1"/>
          <p:nvPr/>
        </p:nvSpPr>
        <p:spPr>
          <a:xfrm>
            <a:off x="1409074" y="3974509"/>
            <a:ext cx="5966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4000" b="1" dirty="0">
                <a:solidFill>
                  <a:srgbClr val="003A5D"/>
                </a:solidFill>
                <a:latin typeface="Aptos" panose="020B0004020202020204" pitchFamily="34" charset="0"/>
              </a:rPr>
              <a:t>Tutkinnon </a:t>
            </a:r>
            <a:r>
              <a:rPr lang="en-FI" sz="4000" b="1" dirty="0" err="1">
                <a:solidFill>
                  <a:srgbClr val="003A5D"/>
                </a:solidFill>
                <a:latin typeface="Aptos" panose="020B0004020202020204" pitchFamily="34" charset="0"/>
              </a:rPr>
              <a:t>osat</a:t>
            </a:r>
            <a:endParaRPr lang="fi-FI" sz="4000" b="1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4C325A5D-4A12-4717-52C2-4ECC547AF17D}"/>
              </a:ext>
            </a:extLst>
          </p:cNvPr>
          <p:cNvSpPr txBox="1"/>
          <p:nvPr/>
        </p:nvSpPr>
        <p:spPr>
          <a:xfrm>
            <a:off x="1298837" y="8885831"/>
            <a:ext cx="5966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4000" b="1" dirty="0">
                <a:solidFill>
                  <a:srgbClr val="003A5D"/>
                </a:solidFill>
                <a:latin typeface="Aptos" panose="020B0004020202020204" pitchFamily="34" charset="0"/>
              </a:rPr>
              <a:t>Muut </a:t>
            </a:r>
            <a:r>
              <a:rPr lang="en-FI" sz="4000" b="1" dirty="0" err="1">
                <a:solidFill>
                  <a:srgbClr val="003A5D"/>
                </a:solidFill>
                <a:latin typeface="Aptos" panose="020B0004020202020204" pitchFamily="34" charset="0"/>
              </a:rPr>
              <a:t>yhteistyömuodot</a:t>
            </a:r>
            <a:endParaRPr lang="fi-FI" sz="4000" b="1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19" name="Suorakulmio: Pyöristetyt kulmat 18">
            <a:extLst>
              <a:ext uri="{FF2B5EF4-FFF2-40B4-BE49-F238E27FC236}">
                <a16:creationId xmlns:a16="http://schemas.microsoft.com/office/drawing/2014/main" id="{EADA3A1A-9B5C-CE04-7B18-EA2CA866D075}"/>
              </a:ext>
            </a:extLst>
          </p:cNvPr>
          <p:cNvSpPr/>
          <p:nvPr/>
        </p:nvSpPr>
        <p:spPr>
          <a:xfrm>
            <a:off x="1298837" y="7242617"/>
            <a:ext cx="2482338" cy="129318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</a:rPr>
              <a:t>9 %</a:t>
            </a:r>
          </a:p>
          <a:p>
            <a:pPr algn="ctr"/>
            <a:r>
              <a:rPr lang="en-FI" dirty="0" err="1">
                <a:solidFill>
                  <a:srgbClr val="003A5D"/>
                </a:solidFill>
              </a:rPr>
              <a:t>Erittäin</a:t>
            </a:r>
            <a:r>
              <a:rPr lang="en-FI" dirty="0">
                <a:solidFill>
                  <a:srgbClr val="003A5D"/>
                </a:solidFill>
              </a:rPr>
              <a:t> </a:t>
            </a:r>
            <a:r>
              <a:rPr lang="en-FI" dirty="0" err="1">
                <a:solidFill>
                  <a:srgbClr val="003A5D"/>
                </a:solidFill>
              </a:rPr>
              <a:t>hyvin</a:t>
            </a:r>
            <a:endParaRPr lang="fi-FI" dirty="0">
              <a:solidFill>
                <a:srgbClr val="003A5D"/>
              </a:solidFill>
            </a:endParaRPr>
          </a:p>
        </p:txBody>
      </p:sp>
      <p:sp>
        <p:nvSpPr>
          <p:cNvPr id="20" name="Suorakulmio: Pyöristetyt kulmat 19">
            <a:extLst>
              <a:ext uri="{FF2B5EF4-FFF2-40B4-BE49-F238E27FC236}">
                <a16:creationId xmlns:a16="http://schemas.microsoft.com/office/drawing/2014/main" id="{99FC995E-B94B-DB9C-90AE-C694FEF75D38}"/>
              </a:ext>
            </a:extLst>
          </p:cNvPr>
          <p:cNvSpPr/>
          <p:nvPr/>
        </p:nvSpPr>
        <p:spPr>
          <a:xfrm>
            <a:off x="4243106" y="7253891"/>
            <a:ext cx="2482338" cy="129318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40 %</a:t>
            </a:r>
          </a:p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Melko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hyvin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21" name="Suorakulmio: Pyöristetyt kulmat 20">
            <a:extLst>
              <a:ext uri="{FF2B5EF4-FFF2-40B4-BE49-F238E27FC236}">
                <a16:creationId xmlns:a16="http://schemas.microsoft.com/office/drawing/2014/main" id="{85DE64BB-8105-A473-3091-D883B394318A}"/>
              </a:ext>
            </a:extLst>
          </p:cNvPr>
          <p:cNvSpPr/>
          <p:nvPr/>
        </p:nvSpPr>
        <p:spPr>
          <a:xfrm>
            <a:off x="7221605" y="7271726"/>
            <a:ext cx="2482338" cy="129318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9 % </a:t>
            </a:r>
          </a:p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Melko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huonosti</a:t>
            </a:r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 	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22" name="Suorakulmio: Pyöristetyt kulmat 21">
            <a:extLst>
              <a:ext uri="{FF2B5EF4-FFF2-40B4-BE49-F238E27FC236}">
                <a16:creationId xmlns:a16="http://schemas.microsoft.com/office/drawing/2014/main" id="{BC5AECC5-0EFB-04BC-2F19-EC6DA8FE7503}"/>
              </a:ext>
            </a:extLst>
          </p:cNvPr>
          <p:cNvSpPr/>
          <p:nvPr/>
        </p:nvSpPr>
        <p:spPr>
          <a:xfrm>
            <a:off x="10182989" y="7271725"/>
            <a:ext cx="2482338" cy="129318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1 %</a:t>
            </a:r>
          </a:p>
          <a:p>
            <a:pPr algn="ctr"/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Erittäin</a:t>
            </a:r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huonosti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23" name="Suorakulmio: Pyöristetyt kulmat 22">
            <a:extLst>
              <a:ext uri="{FF2B5EF4-FFF2-40B4-BE49-F238E27FC236}">
                <a16:creationId xmlns:a16="http://schemas.microsoft.com/office/drawing/2014/main" id="{7CE017F7-C033-0177-6520-6CDDD6918202}"/>
              </a:ext>
            </a:extLst>
          </p:cNvPr>
          <p:cNvSpPr/>
          <p:nvPr/>
        </p:nvSpPr>
        <p:spPr>
          <a:xfrm>
            <a:off x="13144373" y="7271724"/>
            <a:ext cx="2482338" cy="129318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41 %</a:t>
            </a:r>
          </a:p>
          <a:p>
            <a:pPr algn="ctr"/>
            <a:r>
              <a:rPr lang="en-FI" dirty="0">
                <a:solidFill>
                  <a:srgbClr val="003A5D"/>
                </a:solidFill>
                <a:latin typeface="Aptos" panose="020B0004020202020204" pitchFamily="34" charset="0"/>
              </a:rPr>
              <a:t>Ei </a:t>
            </a:r>
            <a:r>
              <a:rPr lang="en-FI" dirty="0" err="1">
                <a:solidFill>
                  <a:srgbClr val="003A5D"/>
                </a:solidFill>
                <a:latin typeface="Aptos" panose="020B0004020202020204" pitchFamily="34" charset="0"/>
              </a:rPr>
              <a:t>kokemusta</a:t>
            </a:r>
            <a:endParaRPr lang="fi-FI" dirty="0">
              <a:solidFill>
                <a:srgbClr val="003A5D"/>
              </a:solidFill>
              <a:latin typeface="Aptos" panose="020B0004020202020204" pitchFamily="34" charset="0"/>
            </a:endParaRPr>
          </a:p>
        </p:txBody>
      </p:sp>
      <p:sp>
        <p:nvSpPr>
          <p:cNvPr id="24" name="Suorakulmio: Pyöristetyt kulmat 23">
            <a:extLst>
              <a:ext uri="{FF2B5EF4-FFF2-40B4-BE49-F238E27FC236}">
                <a16:creationId xmlns:a16="http://schemas.microsoft.com/office/drawing/2014/main" id="{0CA7493E-1A68-49E7-2FFF-0B501E82D86C}"/>
              </a:ext>
            </a:extLst>
          </p:cNvPr>
          <p:cNvSpPr/>
          <p:nvPr/>
        </p:nvSpPr>
        <p:spPr>
          <a:xfrm>
            <a:off x="1298837" y="9640205"/>
            <a:ext cx="2482338" cy="1293187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5 %</a:t>
            </a:r>
          </a:p>
          <a:p>
            <a:pPr algn="ctr"/>
            <a:r>
              <a:rPr lang="en-FI" dirty="0" err="1">
                <a:solidFill>
                  <a:srgbClr val="FFFFFF"/>
                </a:solidFill>
                <a:latin typeface="Aptos" panose="020B0004020202020204" pitchFamily="34" charset="0"/>
              </a:rPr>
              <a:t>Erittäin</a:t>
            </a:r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 </a:t>
            </a:r>
            <a:r>
              <a:rPr lang="en-FI" dirty="0" err="1">
                <a:solidFill>
                  <a:srgbClr val="FFFFFF"/>
                </a:solidFill>
                <a:latin typeface="Aptos" panose="020B0004020202020204" pitchFamily="34" charset="0"/>
              </a:rPr>
              <a:t>hyvin</a:t>
            </a:r>
            <a:endParaRPr lang="fi-FI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25" name="Suorakulmio: Pyöristetyt kulmat 24">
            <a:extLst>
              <a:ext uri="{FF2B5EF4-FFF2-40B4-BE49-F238E27FC236}">
                <a16:creationId xmlns:a16="http://schemas.microsoft.com/office/drawing/2014/main" id="{ADAD81B3-83C7-0604-CAC5-B86160888DDD}"/>
              </a:ext>
            </a:extLst>
          </p:cNvPr>
          <p:cNvSpPr/>
          <p:nvPr/>
        </p:nvSpPr>
        <p:spPr>
          <a:xfrm>
            <a:off x="4260221" y="9640206"/>
            <a:ext cx="2482338" cy="1293187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22 %</a:t>
            </a:r>
          </a:p>
          <a:p>
            <a:pPr algn="ctr"/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Melko </a:t>
            </a:r>
            <a:r>
              <a:rPr lang="en-FI" dirty="0" err="1">
                <a:solidFill>
                  <a:srgbClr val="FFFFFF"/>
                </a:solidFill>
                <a:latin typeface="Aptos" panose="020B0004020202020204" pitchFamily="34" charset="0"/>
              </a:rPr>
              <a:t>hyvin</a:t>
            </a:r>
            <a:endParaRPr lang="fi-FI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26" name="Suorakulmio: Pyöristetyt kulmat 25">
            <a:extLst>
              <a:ext uri="{FF2B5EF4-FFF2-40B4-BE49-F238E27FC236}">
                <a16:creationId xmlns:a16="http://schemas.microsoft.com/office/drawing/2014/main" id="{332D292E-9D77-CCBF-AFBB-39D14E65FA0F}"/>
              </a:ext>
            </a:extLst>
          </p:cNvPr>
          <p:cNvSpPr/>
          <p:nvPr/>
        </p:nvSpPr>
        <p:spPr>
          <a:xfrm>
            <a:off x="7221605" y="9640206"/>
            <a:ext cx="2482338" cy="1293187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12 % </a:t>
            </a:r>
          </a:p>
          <a:p>
            <a:pPr algn="ctr"/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Melko </a:t>
            </a:r>
            <a:r>
              <a:rPr lang="en-FI" dirty="0" err="1">
                <a:solidFill>
                  <a:srgbClr val="FFFFFF"/>
                </a:solidFill>
                <a:latin typeface="Aptos" panose="020B0004020202020204" pitchFamily="34" charset="0"/>
              </a:rPr>
              <a:t>huonosti</a:t>
            </a:r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 	</a:t>
            </a:r>
            <a:endParaRPr lang="fi-FI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27" name="Suorakulmio: Pyöristetyt kulmat 26">
            <a:extLst>
              <a:ext uri="{FF2B5EF4-FFF2-40B4-BE49-F238E27FC236}">
                <a16:creationId xmlns:a16="http://schemas.microsoft.com/office/drawing/2014/main" id="{0D23E74E-5429-372A-EA5E-2150330098D6}"/>
              </a:ext>
            </a:extLst>
          </p:cNvPr>
          <p:cNvSpPr/>
          <p:nvPr/>
        </p:nvSpPr>
        <p:spPr>
          <a:xfrm>
            <a:off x="10182989" y="9640205"/>
            <a:ext cx="2482338" cy="1293187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5 %</a:t>
            </a:r>
          </a:p>
          <a:p>
            <a:pPr algn="ctr"/>
            <a:r>
              <a:rPr lang="en-FI" dirty="0" err="1">
                <a:solidFill>
                  <a:srgbClr val="FFFFFF"/>
                </a:solidFill>
                <a:latin typeface="Aptos" panose="020B0004020202020204" pitchFamily="34" charset="0"/>
              </a:rPr>
              <a:t>Erittäin</a:t>
            </a:r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 </a:t>
            </a:r>
            <a:r>
              <a:rPr lang="en-FI" dirty="0" err="1">
                <a:solidFill>
                  <a:srgbClr val="FFFFFF"/>
                </a:solidFill>
                <a:latin typeface="Aptos" panose="020B0004020202020204" pitchFamily="34" charset="0"/>
              </a:rPr>
              <a:t>huonosti</a:t>
            </a:r>
            <a:endParaRPr lang="fi-FI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28" name="Suorakulmio: Pyöristetyt kulmat 27">
            <a:extLst>
              <a:ext uri="{FF2B5EF4-FFF2-40B4-BE49-F238E27FC236}">
                <a16:creationId xmlns:a16="http://schemas.microsoft.com/office/drawing/2014/main" id="{0E8E0ABF-295B-727D-486B-5DE451175598}"/>
              </a:ext>
            </a:extLst>
          </p:cNvPr>
          <p:cNvSpPr/>
          <p:nvPr/>
        </p:nvSpPr>
        <p:spPr>
          <a:xfrm>
            <a:off x="13144373" y="9640204"/>
            <a:ext cx="2482338" cy="1293187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56 %</a:t>
            </a:r>
          </a:p>
          <a:p>
            <a:pPr algn="ctr"/>
            <a:r>
              <a:rPr lang="en-FI" dirty="0">
                <a:solidFill>
                  <a:srgbClr val="FFFFFF"/>
                </a:solidFill>
                <a:latin typeface="Aptos" panose="020B0004020202020204" pitchFamily="34" charset="0"/>
              </a:rPr>
              <a:t>Ei </a:t>
            </a:r>
            <a:r>
              <a:rPr lang="en-FI" dirty="0" err="1">
                <a:solidFill>
                  <a:srgbClr val="FFFFFF"/>
                </a:solidFill>
                <a:latin typeface="Aptos" panose="020B0004020202020204" pitchFamily="34" charset="0"/>
              </a:rPr>
              <a:t>kokemusta</a:t>
            </a:r>
            <a:endParaRPr lang="fi-FI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3" name="Käsinkirjoitus 32">
                <a:extLst>
                  <a:ext uri="{FF2B5EF4-FFF2-40B4-BE49-F238E27FC236}">
                    <a16:creationId xmlns:a16="http://schemas.microsoft.com/office/drawing/2014/main" id="{40E98F2F-EA30-2E89-D5B2-3EB21663B596}"/>
                  </a:ext>
                </a:extLst>
              </p14:cNvPr>
              <p14:cNvContentPartPr/>
              <p14:nvPr/>
            </p14:nvContentPartPr>
            <p14:xfrm>
              <a:off x="14750109" y="10238778"/>
              <a:ext cx="360" cy="360"/>
            </p14:xfrm>
          </p:contentPart>
        </mc:Choice>
        <mc:Fallback xmlns="">
          <p:pic>
            <p:nvPicPr>
              <p:cNvPr id="33" name="Käsinkirjoitus 32">
                <a:extLst>
                  <a:ext uri="{FF2B5EF4-FFF2-40B4-BE49-F238E27FC236}">
                    <a16:creationId xmlns:a16="http://schemas.microsoft.com/office/drawing/2014/main" id="{40E98F2F-EA30-2E89-D5B2-3EB21663B59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741109" y="1022977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4" name="Käsinkirjoitus 33">
                <a:extLst>
                  <a:ext uri="{FF2B5EF4-FFF2-40B4-BE49-F238E27FC236}">
                    <a16:creationId xmlns:a16="http://schemas.microsoft.com/office/drawing/2014/main" id="{93A6961E-2EDE-06FE-599C-899367BB6141}"/>
                  </a:ext>
                </a:extLst>
              </p14:cNvPr>
              <p14:cNvContentPartPr/>
              <p14:nvPr/>
            </p14:nvContentPartPr>
            <p14:xfrm>
              <a:off x="14764869" y="10178658"/>
              <a:ext cx="2880" cy="360"/>
            </p14:xfrm>
          </p:contentPart>
        </mc:Choice>
        <mc:Fallback xmlns="">
          <p:pic>
            <p:nvPicPr>
              <p:cNvPr id="34" name="Käsinkirjoitus 33">
                <a:extLst>
                  <a:ext uri="{FF2B5EF4-FFF2-40B4-BE49-F238E27FC236}">
                    <a16:creationId xmlns:a16="http://schemas.microsoft.com/office/drawing/2014/main" id="{93A6961E-2EDE-06FE-599C-899367BB614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755869" y="10169658"/>
                <a:ext cx="2052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9FF1421C-3673-97C1-FF3C-F7330FE94BED}"/>
                  </a:ext>
                </a:extLst>
              </p14:cNvPr>
              <p14:cNvContentPartPr/>
              <p14:nvPr/>
            </p14:nvContentPartPr>
            <p14:xfrm>
              <a:off x="14915709" y="9833058"/>
              <a:ext cx="360" cy="360"/>
            </p14:xfrm>
          </p:contentPart>
        </mc:Choice>
        <mc:Fallback xmlns=""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9FF1421C-3673-97C1-FF3C-F7330FE94BE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06709" y="982405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6" name="Käsinkirjoitus 35">
                <a:extLst>
                  <a:ext uri="{FF2B5EF4-FFF2-40B4-BE49-F238E27FC236}">
                    <a16:creationId xmlns:a16="http://schemas.microsoft.com/office/drawing/2014/main" id="{73AA11C8-D9DF-8F9C-D45A-0FCE2EA5B72B}"/>
                  </a:ext>
                </a:extLst>
              </p14:cNvPr>
              <p14:cNvContentPartPr/>
              <p14:nvPr/>
            </p14:nvContentPartPr>
            <p14:xfrm>
              <a:off x="17358669" y="9644418"/>
              <a:ext cx="6120" cy="10080"/>
            </p14:xfrm>
          </p:contentPart>
        </mc:Choice>
        <mc:Fallback xmlns="">
          <p:pic>
            <p:nvPicPr>
              <p:cNvPr id="36" name="Käsinkirjoitus 35">
                <a:extLst>
                  <a:ext uri="{FF2B5EF4-FFF2-40B4-BE49-F238E27FC236}">
                    <a16:creationId xmlns:a16="http://schemas.microsoft.com/office/drawing/2014/main" id="{73AA11C8-D9DF-8F9C-D45A-0FCE2EA5B72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7349669" y="9635418"/>
                <a:ext cx="23760" cy="27720"/>
              </a:xfrm>
              <a:prstGeom prst="rect">
                <a:avLst/>
              </a:prstGeom>
            </p:spPr>
          </p:pic>
        </mc:Fallback>
      </mc:AlternateContent>
      <p:pic>
        <p:nvPicPr>
          <p:cNvPr id="44" name="Kuva 43" descr="Takaisin tasaisella täytöllä">
            <a:extLst>
              <a:ext uri="{FF2B5EF4-FFF2-40B4-BE49-F238E27FC236}">
                <a16:creationId xmlns:a16="http://schemas.microsoft.com/office/drawing/2014/main" id="{15BCB2DE-0F1C-FBA8-0892-B879F4BA108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670028" y="7432009"/>
            <a:ext cx="914400" cy="914400"/>
          </a:xfrm>
          <a:prstGeom prst="rect">
            <a:avLst/>
          </a:prstGeom>
        </p:spPr>
      </p:pic>
      <p:pic>
        <p:nvPicPr>
          <p:cNvPr id="45" name="Kuva 44" descr="Takaisin tasaisella täytöllä">
            <a:extLst>
              <a:ext uri="{FF2B5EF4-FFF2-40B4-BE49-F238E27FC236}">
                <a16:creationId xmlns:a16="http://schemas.microsoft.com/office/drawing/2014/main" id="{2E73B946-27E7-8D09-F12F-B715F44EAF1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843879" y="9833058"/>
            <a:ext cx="914400" cy="914400"/>
          </a:xfrm>
          <a:prstGeom prst="rect">
            <a:avLst/>
          </a:prstGeom>
        </p:spPr>
      </p:pic>
      <p:pic>
        <p:nvPicPr>
          <p:cNvPr id="48" name="Kuva 47" descr="Tienhaara tasaisella täytöllä">
            <a:extLst>
              <a:ext uri="{FF2B5EF4-FFF2-40B4-BE49-F238E27FC236}">
                <a16:creationId xmlns:a16="http://schemas.microsoft.com/office/drawing/2014/main" id="{CD4AEEF3-197E-BA79-D570-D4E9202F881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523233" y="5833167"/>
            <a:ext cx="914400" cy="914400"/>
          </a:xfrm>
          <a:prstGeom prst="rect">
            <a:avLst/>
          </a:prstGeom>
        </p:spPr>
      </p:pic>
      <p:pic>
        <p:nvPicPr>
          <p:cNvPr id="51" name="Kuva 50" descr="Tienhaara tasaisella täytöllä">
            <a:extLst>
              <a:ext uri="{FF2B5EF4-FFF2-40B4-BE49-F238E27FC236}">
                <a16:creationId xmlns:a16="http://schemas.microsoft.com/office/drawing/2014/main" id="{3C419C2E-66D5-6F9D-57A3-2C9A90A13F9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592248" y="332971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119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6FB7DBA6-7F16-9F62-ED4B-F1D2239D968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FI" sz="2400" dirty="0"/>
              <a:t>gg</a:t>
            </a:r>
            <a:endParaRPr lang="fi-FI" sz="2400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D03F48E0-070A-DE06-C394-36D9C6BBE19E}"/>
              </a:ext>
            </a:extLst>
          </p:cNvPr>
          <p:cNvGraphicFramePr>
            <a:graphicFrameLocks noGrp="1"/>
          </p:cNvGraphicFramePr>
          <p:nvPr/>
        </p:nvGraphicFramePr>
        <p:xfrm>
          <a:off x="708368" y="3334909"/>
          <a:ext cx="14382684" cy="239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97114">
                  <a:extLst>
                    <a:ext uri="{9D8B030D-6E8A-4147-A177-3AD203B41FA5}">
                      <a16:colId xmlns:a16="http://schemas.microsoft.com/office/drawing/2014/main" val="108084936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3985511518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3746848003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1968077088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229206979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4278137953"/>
                    </a:ext>
                  </a:extLst>
                </a:gridCol>
              </a:tblGrid>
              <a:tr h="814361">
                <a:tc>
                  <a:txBody>
                    <a:bodyPr/>
                    <a:lstStyle/>
                    <a:p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Tutkinnon</a:t>
                      </a:r>
                      <a:r>
                        <a:rPr lang="en-FI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osakoulutukset</a:t>
                      </a:r>
                      <a:endParaRPr lang="fi-FI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Kauppa</a:t>
                      </a:r>
                      <a:endParaRPr lang="fi-FI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Logistiikka</a:t>
                      </a:r>
                      <a:endParaRPr lang="fi-FI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Teknologiateollisuus</a:t>
                      </a:r>
                      <a:endParaRPr lang="fi-FI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Elintarvikkeiden</a:t>
                      </a:r>
                      <a:r>
                        <a:rPr lang="en-FI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valmistus</a:t>
                      </a:r>
                      <a:endParaRPr lang="fi-FI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Kemikaalien</a:t>
                      </a:r>
                      <a:r>
                        <a:rPr lang="en-FI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ja</a:t>
                      </a:r>
                      <a:r>
                        <a:rPr lang="en-FI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kemiallisten</a:t>
                      </a:r>
                      <a:r>
                        <a:rPr lang="en-FI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tuotteiden</a:t>
                      </a:r>
                      <a:r>
                        <a:rPr lang="en-FI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valmistus</a:t>
                      </a:r>
                      <a:endParaRPr lang="fi-FI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828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 err="1">
                          <a:latin typeface="Aptos" panose="020B0004020202020204" pitchFamily="34" charset="0"/>
                        </a:rPr>
                        <a:t>Erittäin</a:t>
                      </a:r>
                      <a:r>
                        <a:rPr lang="en-FI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hyvin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9 %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9,5 %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20 %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12,5 %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22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Melko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hyvin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65 %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56 %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58 %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56 %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44 %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74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Melko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huonosti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24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37 %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20 %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31 %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319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 err="1">
                          <a:latin typeface="Aptos" panose="020B0004020202020204" pitchFamily="34" charset="0"/>
                        </a:rPr>
                        <a:t>Erittäin</a:t>
                      </a:r>
                      <a:r>
                        <a:rPr lang="en-FI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huonosti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9,5 %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12,5 %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70212"/>
                  </a:ext>
                </a:extLst>
              </a:tr>
            </a:tbl>
          </a:graphicData>
        </a:graphic>
      </p:graphicFrame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8007C60B-CDF3-C7A1-7711-1054E278612B}"/>
              </a:ext>
            </a:extLst>
          </p:cNvPr>
          <p:cNvGraphicFramePr>
            <a:graphicFrameLocks noGrp="1"/>
          </p:cNvGraphicFramePr>
          <p:nvPr/>
        </p:nvGraphicFramePr>
        <p:xfrm>
          <a:off x="708368" y="5946482"/>
          <a:ext cx="14382684" cy="2667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97114">
                  <a:extLst>
                    <a:ext uri="{9D8B030D-6E8A-4147-A177-3AD203B41FA5}">
                      <a16:colId xmlns:a16="http://schemas.microsoft.com/office/drawing/2014/main" val="108084936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3985511518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3746848003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1968077088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229206979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4278137953"/>
                    </a:ext>
                  </a:extLst>
                </a:gridCol>
              </a:tblGrid>
              <a:tr h="775574"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Maksullinen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koulutustarjonta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Kauppa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Logistiikka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Teknologiateollisuus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Elintarvikkeiden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valmistus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Kemikaalien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ja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kemiallisten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tuotteiden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valmistus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828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 err="1">
                          <a:latin typeface="Aptos" panose="020B0004020202020204" pitchFamily="34" charset="0"/>
                        </a:rPr>
                        <a:t>Erittäin</a:t>
                      </a:r>
                      <a:r>
                        <a:rPr lang="en-FI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hyvin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16 %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10 %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21 %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23 %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22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Melko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hyvin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64 %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74 %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64 %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74 %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69 %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74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Melko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huonosti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FI" dirty="0">
                          <a:latin typeface="Aptos" panose="020B0004020202020204" pitchFamily="34" charset="0"/>
                        </a:rPr>
                        <a:t>16 %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16 %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FI" dirty="0">
                          <a:latin typeface="Aptos" panose="020B0004020202020204" pitchFamily="34" charset="0"/>
                        </a:rPr>
                        <a:t>21 %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  <a:p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8 %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319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 err="1">
                          <a:latin typeface="Aptos" panose="020B0004020202020204" pitchFamily="34" charset="0"/>
                        </a:rPr>
                        <a:t>Erittäin</a:t>
                      </a:r>
                      <a:r>
                        <a:rPr lang="en-FI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huonosti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70212"/>
                  </a:ext>
                </a:extLst>
              </a:tr>
            </a:tbl>
          </a:graphicData>
        </a:graphic>
      </p:graphicFrame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40CA3824-7FC1-EC9F-FF18-DE232A4BBC30}"/>
              </a:ext>
            </a:extLst>
          </p:cNvPr>
          <p:cNvGraphicFramePr>
            <a:graphicFrameLocks noGrp="1"/>
          </p:cNvGraphicFramePr>
          <p:nvPr/>
        </p:nvGraphicFramePr>
        <p:xfrm>
          <a:off x="726861" y="694503"/>
          <a:ext cx="14382684" cy="2377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97114">
                  <a:extLst>
                    <a:ext uri="{9D8B030D-6E8A-4147-A177-3AD203B41FA5}">
                      <a16:colId xmlns:a16="http://schemas.microsoft.com/office/drawing/2014/main" val="108084936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3985511518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3746848003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1968077088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229206979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4278137953"/>
                    </a:ext>
                  </a:extLst>
                </a:gridCol>
              </a:tblGrid>
              <a:tr h="677097">
                <a:tc>
                  <a:txBody>
                    <a:bodyPr/>
                    <a:lstStyle/>
                    <a:p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Ammatillisen</a:t>
                      </a:r>
                      <a:r>
                        <a:rPr lang="en-FI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tutkinnot</a:t>
                      </a:r>
                      <a:endParaRPr lang="fi-FI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Kauppa</a:t>
                      </a:r>
                      <a:endParaRPr lang="fi-FI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Logistiikka</a:t>
                      </a:r>
                      <a:endParaRPr lang="fi-FI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Teknologiateollisuus</a:t>
                      </a:r>
                      <a:endParaRPr lang="fi-FI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Elintarvikkeiden</a:t>
                      </a:r>
                      <a:r>
                        <a:rPr lang="en-FI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valmistus</a:t>
                      </a:r>
                      <a:endParaRPr lang="fi-FI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Kemikaalien</a:t>
                      </a:r>
                      <a:r>
                        <a:rPr lang="en-FI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ja</a:t>
                      </a:r>
                      <a:r>
                        <a:rPr lang="en-FI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kemiallisten</a:t>
                      </a:r>
                      <a:r>
                        <a:rPr lang="en-FI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tuotteiden</a:t>
                      </a:r>
                      <a:r>
                        <a:rPr lang="en-FI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valmistus</a:t>
                      </a:r>
                      <a:endParaRPr lang="fi-FI" dirty="0"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828819"/>
                  </a:ext>
                </a:extLst>
              </a:tr>
              <a:tr h="349724">
                <a:tc>
                  <a:txBody>
                    <a:bodyPr/>
                    <a:lstStyle/>
                    <a:p>
                      <a:r>
                        <a:rPr lang="en-FI" dirty="0" err="1">
                          <a:latin typeface="Aptos" panose="020B0004020202020204" pitchFamily="34" charset="0"/>
                        </a:rPr>
                        <a:t>Erittäin</a:t>
                      </a:r>
                      <a:r>
                        <a:rPr lang="en-FI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hyvin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6 %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12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16 %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12 %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229123"/>
                  </a:ext>
                </a:extLst>
              </a:tr>
              <a:tr h="349724"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Melko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hyvin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68 %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60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62 %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58 %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59 %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749485"/>
                  </a:ext>
                </a:extLst>
              </a:tr>
              <a:tr h="349724"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Melko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huonosti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26 %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24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31 %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26 %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319657"/>
                  </a:ext>
                </a:extLst>
              </a:tr>
              <a:tr h="349724">
                <a:tc>
                  <a:txBody>
                    <a:bodyPr/>
                    <a:lstStyle/>
                    <a:p>
                      <a:r>
                        <a:rPr lang="en-FI" dirty="0" err="1">
                          <a:latin typeface="Aptos" panose="020B0004020202020204" pitchFamily="34" charset="0"/>
                        </a:rPr>
                        <a:t>Erittäin</a:t>
                      </a:r>
                      <a:r>
                        <a:rPr lang="en-FI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huonosti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7 %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70212"/>
                  </a:ext>
                </a:extLst>
              </a:tr>
            </a:tbl>
          </a:graphicData>
        </a:graphic>
      </p:graphicFrame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8E3486EF-0DFB-8BE3-E876-1961576F5195}"/>
              </a:ext>
            </a:extLst>
          </p:cNvPr>
          <p:cNvGraphicFramePr>
            <a:graphicFrameLocks noGrp="1"/>
          </p:cNvGraphicFramePr>
          <p:nvPr/>
        </p:nvGraphicFramePr>
        <p:xfrm>
          <a:off x="726861" y="8811964"/>
          <a:ext cx="14382684" cy="239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97114">
                  <a:extLst>
                    <a:ext uri="{9D8B030D-6E8A-4147-A177-3AD203B41FA5}">
                      <a16:colId xmlns:a16="http://schemas.microsoft.com/office/drawing/2014/main" val="108084936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3985511518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3746848003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1968077088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229206979"/>
                    </a:ext>
                  </a:extLst>
                </a:gridCol>
                <a:gridCol w="2397114">
                  <a:extLst>
                    <a:ext uri="{9D8B030D-6E8A-4147-A177-3AD203B41FA5}">
                      <a16:colId xmlns:a16="http://schemas.microsoft.com/office/drawing/2014/main" val="4278137953"/>
                    </a:ext>
                  </a:extLst>
                </a:gridCol>
              </a:tblGrid>
              <a:tr h="775574">
                <a:tc>
                  <a:txBody>
                    <a:bodyPr/>
                    <a:lstStyle/>
                    <a:p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Muut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yhteistyömuodot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: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rekrytoinnin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tuki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Kauppa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Logistiikka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Teknologiateollisuus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Elintarvikkeiden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valmistus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Kemikaalien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ja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kemiallisten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tuotteiden</a:t>
                      </a:r>
                      <a:r>
                        <a:rPr lang="en-FI" b="0" dirty="0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b="0" dirty="0" err="1">
                          <a:ln>
                            <a:solidFill>
                              <a:schemeClr val="bg2">
                                <a:lumMod val="10000"/>
                              </a:schemeClr>
                            </a:solidFill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ptos" panose="020B0004020202020204" pitchFamily="34" charset="0"/>
                        </a:rPr>
                        <a:t>valmistus</a:t>
                      </a:r>
                      <a:endParaRPr lang="fi-FI" b="0" dirty="0">
                        <a:ln>
                          <a:solidFill>
                            <a:schemeClr val="bg2">
                              <a:lumMod val="10000"/>
                            </a:schemeClr>
                          </a:solidFill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828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 err="1">
                          <a:latin typeface="Aptos" panose="020B0004020202020204" pitchFamily="34" charset="0"/>
                        </a:rPr>
                        <a:t>Erittäin</a:t>
                      </a:r>
                      <a:r>
                        <a:rPr lang="en-FI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hyvin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13 %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31 %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22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Melko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hyvin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61 %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45 %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50 %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38 %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50 %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74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Melko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huonosti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22 %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18 %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39 %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31 %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30 %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319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FI" dirty="0" err="1">
                          <a:latin typeface="Aptos" panose="020B0004020202020204" pitchFamily="34" charset="0"/>
                        </a:rPr>
                        <a:t>Erittäin</a:t>
                      </a:r>
                      <a:r>
                        <a:rPr lang="en-FI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n-FI" dirty="0" err="1">
                          <a:latin typeface="Aptos" panose="020B0004020202020204" pitchFamily="34" charset="0"/>
                        </a:rPr>
                        <a:t>huonosti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4 %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23 %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11 %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-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>
                          <a:latin typeface="Aptos" panose="020B0004020202020204" pitchFamily="34" charset="0"/>
                        </a:rPr>
                        <a:t>20 %</a:t>
                      </a:r>
                      <a:endParaRPr lang="fi-FI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70212"/>
                  </a:ext>
                </a:extLst>
              </a:tr>
            </a:tbl>
          </a:graphicData>
        </a:graphic>
      </p:graphicFrame>
      <p:sp>
        <p:nvSpPr>
          <p:cNvPr id="9" name="Tekstiruutu 8">
            <a:extLst>
              <a:ext uri="{FF2B5EF4-FFF2-40B4-BE49-F238E27FC236}">
                <a16:creationId xmlns:a16="http://schemas.microsoft.com/office/drawing/2014/main" id="{1787A8A4-7036-5424-DC9D-6C0AC9E4013A}"/>
              </a:ext>
            </a:extLst>
          </p:cNvPr>
          <p:cNvSpPr txBox="1"/>
          <p:nvPr/>
        </p:nvSpPr>
        <p:spPr>
          <a:xfrm>
            <a:off x="708368" y="54671"/>
            <a:ext cx="14233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Kuinka </a:t>
            </a:r>
            <a:r>
              <a:rPr lang="en-FI" sz="2400" b="1" dirty="0" err="1">
                <a:solidFill>
                  <a:schemeClr val="tx1"/>
                </a:solidFill>
                <a:latin typeface="Aptos ExtraBold" panose="020B0004020202020204" pitchFamily="34" charset="0"/>
              </a:rPr>
              <a:t>hyvin</a:t>
            </a:r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 </a:t>
            </a:r>
            <a:r>
              <a:rPr lang="en-FI" sz="2400" b="1" dirty="0" err="1">
                <a:solidFill>
                  <a:schemeClr val="tx1"/>
                </a:solidFill>
                <a:latin typeface="Aptos ExtraBold" panose="020B0004020202020204" pitchFamily="34" charset="0"/>
              </a:rPr>
              <a:t>ammatillisen</a:t>
            </a:r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 </a:t>
            </a:r>
            <a:r>
              <a:rPr lang="en-FI" sz="2400" b="1" dirty="0" err="1">
                <a:solidFill>
                  <a:schemeClr val="tx1"/>
                </a:solidFill>
                <a:latin typeface="Aptos ExtraBold" panose="020B0004020202020204" pitchFamily="34" charset="0"/>
              </a:rPr>
              <a:t>oppilaitosten</a:t>
            </a:r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 </a:t>
            </a:r>
            <a:r>
              <a:rPr lang="en-FI" sz="2400" b="1" dirty="0" err="1">
                <a:solidFill>
                  <a:schemeClr val="tx1"/>
                </a:solidFill>
                <a:latin typeface="Aptos ExtraBold" panose="020B0004020202020204" pitchFamily="34" charset="0"/>
              </a:rPr>
              <a:t>koulutukset</a:t>
            </a:r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 </a:t>
            </a:r>
            <a:r>
              <a:rPr lang="en-FI" sz="2400" b="1" dirty="0" err="1">
                <a:solidFill>
                  <a:schemeClr val="tx1"/>
                </a:solidFill>
                <a:latin typeface="Aptos ExtraBold" panose="020B0004020202020204" pitchFamily="34" charset="0"/>
              </a:rPr>
              <a:t>ja</a:t>
            </a:r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 </a:t>
            </a:r>
            <a:r>
              <a:rPr lang="en-FI" sz="2400" b="1" dirty="0" err="1">
                <a:solidFill>
                  <a:schemeClr val="tx1"/>
                </a:solidFill>
                <a:latin typeface="Aptos ExtraBold" panose="020B0004020202020204" pitchFamily="34" charset="0"/>
              </a:rPr>
              <a:t>palvelut</a:t>
            </a:r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 </a:t>
            </a:r>
            <a:r>
              <a:rPr lang="en-FI" sz="2400" b="1" dirty="0" err="1">
                <a:solidFill>
                  <a:schemeClr val="tx1"/>
                </a:solidFill>
                <a:latin typeface="Aptos ExtraBold" panose="020B0004020202020204" pitchFamily="34" charset="0"/>
              </a:rPr>
              <a:t>vastaavat</a:t>
            </a:r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 </a:t>
            </a:r>
            <a:r>
              <a:rPr lang="en-FI" sz="2400" b="1" dirty="0" err="1">
                <a:solidFill>
                  <a:schemeClr val="tx1"/>
                </a:solidFill>
                <a:latin typeface="Aptos ExtraBold" panose="020B0004020202020204" pitchFamily="34" charset="0"/>
              </a:rPr>
              <a:t>yrityksenne</a:t>
            </a:r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 </a:t>
            </a:r>
            <a:r>
              <a:rPr lang="en-FI" sz="2400" b="1" dirty="0" err="1">
                <a:solidFill>
                  <a:schemeClr val="tx1"/>
                </a:solidFill>
                <a:latin typeface="Aptos ExtraBold" panose="020B0004020202020204" pitchFamily="34" charset="0"/>
              </a:rPr>
              <a:t>tarpeisiin</a:t>
            </a:r>
            <a:r>
              <a:rPr lang="en-FI" sz="2400" b="1" dirty="0">
                <a:solidFill>
                  <a:schemeClr val="tx1"/>
                </a:solidFill>
                <a:latin typeface="Aptos ExtraBold" panose="020B0004020202020204" pitchFamily="34" charset="0"/>
              </a:rPr>
              <a:t>?</a:t>
            </a:r>
            <a:endParaRPr lang="fi-FI" sz="2400" b="1" dirty="0">
              <a:solidFill>
                <a:schemeClr val="tx1"/>
              </a:solidFill>
              <a:latin typeface="Aptos ExtraBold" panose="020B0004020202020204" pitchFamily="34" charset="0"/>
            </a:endParaRPr>
          </a:p>
        </p:txBody>
      </p:sp>
      <p:graphicFrame>
        <p:nvGraphicFramePr>
          <p:cNvPr id="8" name="Taulukko 7">
            <a:extLst>
              <a:ext uri="{FF2B5EF4-FFF2-40B4-BE49-F238E27FC236}">
                <a16:creationId xmlns:a16="http://schemas.microsoft.com/office/drawing/2014/main" id="{F1BB944A-EF0A-E6FB-7769-8657C12E3C09}"/>
              </a:ext>
            </a:extLst>
          </p:cNvPr>
          <p:cNvGraphicFramePr>
            <a:graphicFrameLocks noGrp="1"/>
          </p:cNvGraphicFramePr>
          <p:nvPr/>
        </p:nvGraphicFramePr>
        <p:xfrm>
          <a:off x="15306428" y="678864"/>
          <a:ext cx="4737167" cy="25502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9005">
                  <a:extLst>
                    <a:ext uri="{9D8B030D-6E8A-4147-A177-3AD203B41FA5}">
                      <a16:colId xmlns:a16="http://schemas.microsoft.com/office/drawing/2014/main" val="1182337094"/>
                    </a:ext>
                  </a:extLst>
                </a:gridCol>
                <a:gridCol w="2458162">
                  <a:extLst>
                    <a:ext uri="{9D8B030D-6E8A-4147-A177-3AD203B41FA5}">
                      <a16:colId xmlns:a16="http://schemas.microsoft.com/office/drawing/2014/main" val="2951684795"/>
                    </a:ext>
                  </a:extLst>
                </a:gridCol>
              </a:tblGrid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Kauppa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2 %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795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Logistiikka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13 %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093711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Teknologiateollisuus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70346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Elintarvikkeiden</a:t>
                      </a:r>
                      <a:r>
                        <a:rPr lang="en-FI" dirty="0"/>
                        <a:t> </a:t>
                      </a:r>
                      <a:r>
                        <a:rPr lang="en-FI" dirty="0" err="1"/>
                        <a:t>valmistus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6 %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95266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Kemikaalien</a:t>
                      </a:r>
                      <a:r>
                        <a:rPr lang="en-FI" dirty="0"/>
                        <a:t> </a:t>
                      </a:r>
                      <a:r>
                        <a:rPr lang="en-FI" dirty="0" err="1"/>
                        <a:t>valmistus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29 %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12261"/>
                  </a:ext>
                </a:extLst>
              </a:tr>
            </a:tbl>
          </a:graphicData>
        </a:graphic>
      </p:graphicFrame>
      <p:graphicFrame>
        <p:nvGraphicFramePr>
          <p:cNvPr id="10" name="Taulukko 9">
            <a:extLst>
              <a:ext uri="{FF2B5EF4-FFF2-40B4-BE49-F238E27FC236}">
                <a16:creationId xmlns:a16="http://schemas.microsoft.com/office/drawing/2014/main" id="{3E3F5621-BFEB-87E5-B05B-0C8ACA5B1AE3}"/>
              </a:ext>
            </a:extLst>
          </p:cNvPr>
          <p:cNvGraphicFramePr>
            <a:graphicFrameLocks noGrp="1"/>
          </p:cNvGraphicFramePr>
          <p:nvPr/>
        </p:nvGraphicFramePr>
        <p:xfrm>
          <a:off x="15306430" y="3334909"/>
          <a:ext cx="4737167" cy="25502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9005">
                  <a:extLst>
                    <a:ext uri="{9D8B030D-6E8A-4147-A177-3AD203B41FA5}">
                      <a16:colId xmlns:a16="http://schemas.microsoft.com/office/drawing/2014/main" val="1182337094"/>
                    </a:ext>
                  </a:extLst>
                </a:gridCol>
                <a:gridCol w="2458162">
                  <a:extLst>
                    <a:ext uri="{9D8B030D-6E8A-4147-A177-3AD203B41FA5}">
                      <a16:colId xmlns:a16="http://schemas.microsoft.com/office/drawing/2014/main" val="2951684795"/>
                    </a:ext>
                  </a:extLst>
                </a:gridCol>
              </a:tblGrid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Kauppa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10 %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795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Logistiikka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33 %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093711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Teknologiateollisuus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14 %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70346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Elintarvikkeiden</a:t>
                      </a:r>
                      <a:r>
                        <a:rPr lang="en-FI" dirty="0"/>
                        <a:t> </a:t>
                      </a:r>
                      <a:r>
                        <a:rPr lang="en-FI" dirty="0" err="1"/>
                        <a:t>valmistus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24 %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95266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Kemikaalien</a:t>
                      </a:r>
                      <a:r>
                        <a:rPr lang="en-FI" dirty="0"/>
                        <a:t> </a:t>
                      </a:r>
                      <a:r>
                        <a:rPr lang="en-FI" dirty="0" err="1"/>
                        <a:t>valmistus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33 %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12261"/>
                  </a:ext>
                </a:extLst>
              </a:tr>
            </a:tbl>
          </a:graphicData>
        </a:graphic>
      </p:graphicFrame>
      <p:graphicFrame>
        <p:nvGraphicFramePr>
          <p:cNvPr id="11" name="Taulukko 10">
            <a:extLst>
              <a:ext uri="{FF2B5EF4-FFF2-40B4-BE49-F238E27FC236}">
                <a16:creationId xmlns:a16="http://schemas.microsoft.com/office/drawing/2014/main" id="{2C5331CC-8927-029D-17F7-C8DD99127679}"/>
              </a:ext>
            </a:extLst>
          </p:cNvPr>
          <p:cNvGraphicFramePr>
            <a:graphicFrameLocks noGrp="1"/>
          </p:cNvGraphicFramePr>
          <p:nvPr/>
        </p:nvGraphicFramePr>
        <p:xfrm>
          <a:off x="15306429" y="6004870"/>
          <a:ext cx="4737167" cy="25502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9005">
                  <a:extLst>
                    <a:ext uri="{9D8B030D-6E8A-4147-A177-3AD203B41FA5}">
                      <a16:colId xmlns:a16="http://schemas.microsoft.com/office/drawing/2014/main" val="1182337094"/>
                    </a:ext>
                  </a:extLst>
                </a:gridCol>
                <a:gridCol w="2458162">
                  <a:extLst>
                    <a:ext uri="{9D8B030D-6E8A-4147-A177-3AD203B41FA5}">
                      <a16:colId xmlns:a16="http://schemas.microsoft.com/office/drawing/2014/main" val="2951684795"/>
                    </a:ext>
                  </a:extLst>
                </a:gridCol>
              </a:tblGrid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Kauppa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51 %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795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Logistiikka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35 %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093711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Teknologiateollisuus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36 %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70346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Elintarvikkeiden</a:t>
                      </a:r>
                      <a:r>
                        <a:rPr lang="en-FI" dirty="0"/>
                        <a:t> </a:t>
                      </a:r>
                      <a:r>
                        <a:rPr lang="en-FI" dirty="0" err="1"/>
                        <a:t>valmistus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42 %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95266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Kemikaalien</a:t>
                      </a:r>
                      <a:r>
                        <a:rPr lang="en-FI" dirty="0"/>
                        <a:t> </a:t>
                      </a:r>
                      <a:r>
                        <a:rPr lang="en-FI" dirty="0" err="1"/>
                        <a:t>valmistus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46 %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12261"/>
                  </a:ext>
                </a:extLst>
              </a:tr>
            </a:tbl>
          </a:graphicData>
        </a:graphic>
      </p:graphicFrame>
      <p:graphicFrame>
        <p:nvGraphicFramePr>
          <p:cNvPr id="12" name="Taulukko 11">
            <a:extLst>
              <a:ext uri="{FF2B5EF4-FFF2-40B4-BE49-F238E27FC236}">
                <a16:creationId xmlns:a16="http://schemas.microsoft.com/office/drawing/2014/main" id="{972E2C36-EB9F-E015-AB6B-9CFFB0E742E6}"/>
              </a:ext>
            </a:extLst>
          </p:cNvPr>
          <p:cNvGraphicFramePr>
            <a:graphicFrameLocks noGrp="1"/>
          </p:cNvGraphicFramePr>
          <p:nvPr/>
        </p:nvGraphicFramePr>
        <p:xfrm>
          <a:off x="15306429" y="8771758"/>
          <a:ext cx="4737167" cy="2438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9005">
                  <a:extLst>
                    <a:ext uri="{9D8B030D-6E8A-4147-A177-3AD203B41FA5}">
                      <a16:colId xmlns:a16="http://schemas.microsoft.com/office/drawing/2014/main" val="1182337094"/>
                    </a:ext>
                  </a:extLst>
                </a:gridCol>
                <a:gridCol w="2458162">
                  <a:extLst>
                    <a:ext uri="{9D8B030D-6E8A-4147-A177-3AD203B41FA5}">
                      <a16:colId xmlns:a16="http://schemas.microsoft.com/office/drawing/2014/main" val="29516847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FI" dirty="0" err="1"/>
                        <a:t>Kauppa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55 %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795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Logistiikka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54 %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093711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Teknologiateollisuus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59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70346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Elintarvikkeiden</a:t>
                      </a:r>
                      <a:r>
                        <a:rPr lang="en-FI" dirty="0"/>
                        <a:t> </a:t>
                      </a:r>
                      <a:r>
                        <a:rPr lang="en-FI" dirty="0" err="1"/>
                        <a:t>valmistus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61 %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95266"/>
                  </a:ext>
                </a:extLst>
              </a:tr>
              <a:tr h="477536">
                <a:tc>
                  <a:txBody>
                    <a:bodyPr/>
                    <a:lstStyle/>
                    <a:p>
                      <a:r>
                        <a:rPr lang="en-FI" dirty="0" err="1"/>
                        <a:t>Kemikaalien</a:t>
                      </a:r>
                      <a:r>
                        <a:rPr lang="en-FI" dirty="0"/>
                        <a:t> </a:t>
                      </a:r>
                      <a:r>
                        <a:rPr lang="en-FI" dirty="0" err="1"/>
                        <a:t>valmistus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58 %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12261"/>
                  </a:ext>
                </a:extLst>
              </a:tr>
            </a:tbl>
          </a:graphicData>
        </a:graphic>
      </p:graphicFrame>
      <p:sp>
        <p:nvSpPr>
          <p:cNvPr id="15" name="Tekstiruutu 14">
            <a:extLst>
              <a:ext uri="{FF2B5EF4-FFF2-40B4-BE49-F238E27FC236}">
                <a16:creationId xmlns:a16="http://schemas.microsoft.com/office/drawing/2014/main" id="{B8A14760-42B9-2393-DC7F-2A0352D01EEA}"/>
              </a:ext>
            </a:extLst>
          </p:cNvPr>
          <p:cNvSpPr txBox="1"/>
          <p:nvPr/>
        </p:nvSpPr>
        <p:spPr>
          <a:xfrm>
            <a:off x="15306428" y="135935"/>
            <a:ext cx="4338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2400" b="1" dirty="0">
                <a:solidFill>
                  <a:srgbClr val="003A5D"/>
                </a:solidFill>
              </a:rPr>
              <a:t>EI KOKEMUSTA %-OSUUS</a:t>
            </a:r>
            <a:endParaRPr lang="fi-FI" sz="2400" b="1" dirty="0">
              <a:solidFill>
                <a:srgbClr val="003A5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876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DFCD10-467C-4CD3-F2F4-51385D17FA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7679" y="2370312"/>
            <a:ext cx="17898564" cy="8586160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i-FI" dirty="0"/>
              <a:t>Koulutustarjonta ei vastaa yritysten tarpeita</a:t>
            </a:r>
            <a:r>
              <a:rPr lang="en-FI" dirty="0"/>
              <a:t>, </a:t>
            </a:r>
            <a:r>
              <a:rPr lang="fi-FI" dirty="0"/>
              <a:t>joillain aloilla tarjonta on hyvin rajallista tai sitä ei ole.</a:t>
            </a:r>
            <a:endParaRPr lang="en-FI" dirty="0"/>
          </a:p>
          <a:p>
            <a:pPr lvl="0"/>
            <a:endParaRPr lang="fi-FI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i-FI" dirty="0"/>
              <a:t>Toimialan erityisosaaminen korostuu: kaikkea tarvittavaa ei saada oppilaitoksista, mikä lisää yrityskohtaisen perehdytyksen ja osaamisen kehittämisen tarvetta.</a:t>
            </a:r>
            <a:endParaRPr lang="en-FI" dirty="0"/>
          </a:p>
          <a:p>
            <a:pPr lvl="0"/>
            <a:endParaRPr lang="fi-FI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i-FI" dirty="0"/>
              <a:t>Yrityksen oma koulutus </a:t>
            </a:r>
            <a:r>
              <a:rPr lang="en-FI" dirty="0" err="1"/>
              <a:t>ja</a:t>
            </a:r>
            <a:r>
              <a:rPr lang="en-FI" dirty="0"/>
              <a:t> </a:t>
            </a:r>
            <a:r>
              <a:rPr lang="fi-FI" dirty="0"/>
              <a:t>oma kouluttaja ja koulutukset auttavat erityisesti uusia, kokemattomia työntekijöitä.</a:t>
            </a:r>
            <a:endParaRPr lang="en-FI" dirty="0"/>
          </a:p>
          <a:p>
            <a:pPr lvl="0"/>
            <a:endParaRPr lang="fi-FI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FI" dirty="0" err="1"/>
              <a:t>Oppilaitosten</a:t>
            </a:r>
            <a:r>
              <a:rPr lang="fi-FI" dirty="0"/>
              <a:t>toimintaa </a:t>
            </a:r>
            <a:r>
              <a:rPr lang="en-FI" dirty="0" err="1"/>
              <a:t>koetaan</a:t>
            </a:r>
            <a:r>
              <a:rPr lang="fi-FI" dirty="0"/>
              <a:t> paikoin passiiviseksi ja tehottomaksi.</a:t>
            </a:r>
            <a:endParaRPr lang="en-FI" dirty="0"/>
          </a:p>
          <a:p>
            <a:pPr lvl="0"/>
            <a:endParaRPr lang="fi-FI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i-FI" dirty="0"/>
              <a:t>Koulutuksen laatu ja työelämävalmius vaihtelevat</a:t>
            </a:r>
            <a:r>
              <a:rPr lang="en-FI" dirty="0"/>
              <a:t>.</a:t>
            </a:r>
          </a:p>
          <a:p>
            <a:pPr lvl="0"/>
            <a:endParaRPr lang="en-FI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i-FI" dirty="0" err="1"/>
              <a:t>Rekry</a:t>
            </a:r>
            <a:r>
              <a:rPr lang="fi-FI" dirty="0"/>
              <a:t>- ja oppilaitosyhteistyö on ollut vaihtelevaa</a:t>
            </a:r>
            <a:r>
              <a:rPr lang="en-FI" dirty="0"/>
              <a:t>.</a:t>
            </a:r>
          </a:p>
          <a:p>
            <a:pPr lvl="0"/>
            <a:endParaRPr lang="en-FI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i-FI" dirty="0" err="1"/>
              <a:t>Tarvit</a:t>
            </a:r>
            <a:r>
              <a:rPr lang="en-FI" dirty="0" err="1"/>
              <a:t>taisiin</a:t>
            </a:r>
            <a:r>
              <a:rPr lang="fi-FI" dirty="0"/>
              <a:t> enemmän taloudellista tukea suoraan koulusta palkkaamiseen (esim. palkkatuki)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47CA64B-3B7D-596E-E629-E22D681CCAE9}"/>
              </a:ext>
            </a:extLst>
          </p:cNvPr>
          <p:cNvSpPr txBox="1"/>
          <p:nvPr/>
        </p:nvSpPr>
        <p:spPr>
          <a:xfrm>
            <a:off x="783772" y="489857"/>
            <a:ext cx="142548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sz="8000" dirty="0" err="1"/>
              <a:t>Perusteluja</a:t>
            </a:r>
            <a:r>
              <a:rPr lang="en-FI" sz="8000" dirty="0"/>
              <a:t> </a:t>
            </a:r>
            <a:r>
              <a:rPr lang="en-FI" sz="8000" dirty="0" err="1"/>
              <a:t>vastauksiin</a:t>
            </a:r>
            <a:endParaRPr lang="fi-FI" sz="8000" dirty="0"/>
          </a:p>
        </p:txBody>
      </p:sp>
    </p:spTree>
    <p:extLst>
      <p:ext uri="{BB962C8B-B14F-4D97-AF65-F5344CB8AC3E}">
        <p14:creationId xmlns:p14="http://schemas.microsoft.com/office/powerpoint/2010/main" val="205389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7F292837-B151-5B45-F4D4-FED582DFCABF}"/>
              </a:ext>
            </a:extLst>
          </p:cNvPr>
          <p:cNvSpPr/>
          <p:nvPr/>
        </p:nvSpPr>
        <p:spPr>
          <a:xfrm>
            <a:off x="1215071" y="5936107"/>
            <a:ext cx="3166975" cy="1658725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sz="2800" dirty="0">
                <a:latin typeface="Aptos" panose="020B0004020202020204" pitchFamily="34" charset="0"/>
              </a:rPr>
              <a:t>26 %</a:t>
            </a:r>
          </a:p>
          <a:p>
            <a:pPr algn="ctr"/>
            <a:r>
              <a:rPr lang="en-FI" sz="2800" dirty="0">
                <a:latin typeface="Aptos" panose="020B0004020202020204" pitchFamily="34" charset="0"/>
              </a:rPr>
              <a:t>Ei </a:t>
            </a:r>
            <a:r>
              <a:rPr lang="en-FI" sz="2800" dirty="0" err="1">
                <a:latin typeface="Aptos" panose="020B0004020202020204" pitchFamily="34" charset="0"/>
              </a:rPr>
              <a:t>yhdenkään</a:t>
            </a:r>
            <a:endParaRPr lang="fi-FI" sz="2800" dirty="0">
              <a:latin typeface="Aptos" panose="020B0004020202020204" pitchFamily="34" charset="0"/>
            </a:endParaRP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2B37DE88-CD74-AB39-AC6D-637130932DC5}"/>
              </a:ext>
            </a:extLst>
          </p:cNvPr>
          <p:cNvSpPr/>
          <p:nvPr/>
        </p:nvSpPr>
        <p:spPr>
          <a:xfrm>
            <a:off x="5129717" y="5936106"/>
            <a:ext cx="3166975" cy="1658725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sz="2800" dirty="0">
                <a:latin typeface="Aptos" panose="020B0004020202020204" pitchFamily="34" charset="0"/>
              </a:rPr>
              <a:t>26 %</a:t>
            </a:r>
          </a:p>
          <a:p>
            <a:pPr algn="ctr"/>
            <a:r>
              <a:rPr lang="en-FI" sz="2800" dirty="0">
                <a:latin typeface="Aptos" panose="020B0004020202020204" pitchFamily="34" charset="0"/>
              </a:rPr>
              <a:t>1 </a:t>
            </a:r>
            <a:r>
              <a:rPr lang="en-FI" sz="2800" dirty="0" err="1">
                <a:latin typeface="Aptos" panose="020B0004020202020204" pitchFamily="34" charset="0"/>
              </a:rPr>
              <a:t>oppilaitoksen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kanssa</a:t>
            </a:r>
            <a:endParaRPr lang="fi-FI" sz="2800" dirty="0">
              <a:latin typeface="Aptos" panose="020B0004020202020204" pitchFamily="34" charset="0"/>
            </a:endParaRP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16BAC71B-EA85-C1B0-8A61-08E3B9FFCD24}"/>
              </a:ext>
            </a:extLst>
          </p:cNvPr>
          <p:cNvSpPr/>
          <p:nvPr/>
        </p:nvSpPr>
        <p:spPr>
          <a:xfrm>
            <a:off x="9143515" y="5936106"/>
            <a:ext cx="3166975" cy="1658726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sz="2800" dirty="0">
                <a:latin typeface="Aptos" panose="020B0004020202020204" pitchFamily="34" charset="0"/>
              </a:rPr>
              <a:t>33 %</a:t>
            </a:r>
          </a:p>
          <a:p>
            <a:pPr algn="ctr"/>
            <a:r>
              <a:rPr lang="en-FI" sz="2800" dirty="0">
                <a:latin typeface="Aptos" panose="020B0004020202020204" pitchFamily="34" charset="0"/>
              </a:rPr>
              <a:t>2-3 </a:t>
            </a:r>
            <a:r>
              <a:rPr lang="en-FI" sz="2800" dirty="0" err="1">
                <a:latin typeface="Aptos" panose="020B0004020202020204" pitchFamily="34" charset="0"/>
              </a:rPr>
              <a:t>oppilaitoksen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kanssa</a:t>
            </a:r>
            <a:endParaRPr lang="fi-FI" sz="2800" dirty="0">
              <a:latin typeface="Aptos" panose="020B0004020202020204" pitchFamily="34" charset="0"/>
            </a:endParaRP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5D7DC458-7A51-003D-9FFB-A62F9BA11FBB}"/>
              </a:ext>
            </a:extLst>
          </p:cNvPr>
          <p:cNvSpPr/>
          <p:nvPr/>
        </p:nvSpPr>
        <p:spPr>
          <a:xfrm>
            <a:off x="13157313" y="5936105"/>
            <a:ext cx="3166975" cy="1658725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FI" sz="2800" dirty="0">
                <a:latin typeface="Aptos" panose="020B0004020202020204" pitchFamily="34" charset="0"/>
              </a:rPr>
              <a:t>10 %</a:t>
            </a:r>
          </a:p>
          <a:p>
            <a:pPr algn="ctr"/>
            <a:r>
              <a:rPr lang="en-FI" sz="2800" dirty="0">
                <a:latin typeface="Aptos" panose="020B0004020202020204" pitchFamily="34" charset="0"/>
              </a:rPr>
              <a:t>4-14 </a:t>
            </a:r>
            <a:r>
              <a:rPr lang="en-FI" sz="2800" dirty="0" err="1">
                <a:latin typeface="Aptos" panose="020B0004020202020204" pitchFamily="34" charset="0"/>
              </a:rPr>
              <a:t>oppilaitoksen</a:t>
            </a:r>
            <a:r>
              <a:rPr lang="en-FI" sz="2800" dirty="0">
                <a:latin typeface="Aptos" panose="020B0004020202020204" pitchFamily="34" charset="0"/>
              </a:rPr>
              <a:t> </a:t>
            </a:r>
            <a:r>
              <a:rPr lang="en-FI" sz="2800" dirty="0" err="1">
                <a:latin typeface="Aptos" panose="020B0004020202020204" pitchFamily="34" charset="0"/>
              </a:rPr>
              <a:t>kanssa</a:t>
            </a:r>
            <a:endParaRPr lang="fi-FI" sz="2800" dirty="0">
              <a:latin typeface="Aptos" panose="020B0004020202020204" pitchFamily="34" charset="0"/>
            </a:endParaRP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6D3C8875-6752-C71D-DD72-256E28A94B28}"/>
              </a:ext>
            </a:extLst>
          </p:cNvPr>
          <p:cNvSpPr/>
          <p:nvPr/>
        </p:nvSpPr>
        <p:spPr>
          <a:xfrm>
            <a:off x="2949820" y="1679796"/>
            <a:ext cx="12349358" cy="2692147"/>
          </a:xfrm>
          <a:prstGeom prst="roundRect">
            <a:avLst/>
          </a:prstGeom>
          <a:solidFill>
            <a:srgbClr val="003A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4000" b="1" dirty="0">
                <a:latin typeface="Aptos" panose="020B0004020202020204" pitchFamily="34" charset="0"/>
              </a:rPr>
              <a:t>69 % vastaajista teki säännöllistä yhteistyötä vähintään yhden ammatillisen oppilaitoksen kanssa vuonna 2025 </a:t>
            </a:r>
          </a:p>
        </p:txBody>
      </p:sp>
    </p:spTree>
    <p:extLst>
      <p:ext uri="{BB962C8B-B14F-4D97-AF65-F5344CB8AC3E}">
        <p14:creationId xmlns:p14="http://schemas.microsoft.com/office/powerpoint/2010/main" val="433271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70AC6-813E-53CD-A564-122378487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uorakulmio 336">
            <a:extLst>
              <a:ext uri="{FF2B5EF4-FFF2-40B4-BE49-F238E27FC236}">
                <a16:creationId xmlns:a16="http://schemas.microsoft.com/office/drawing/2014/main" id="{2A160198-A10B-075F-26B2-623D48779D15}"/>
              </a:ext>
            </a:extLst>
          </p:cNvPr>
          <p:cNvSpPr/>
          <p:nvPr/>
        </p:nvSpPr>
        <p:spPr>
          <a:xfrm>
            <a:off x="5848076" y="1841571"/>
            <a:ext cx="2962832" cy="2686583"/>
          </a:xfrm>
          <a:prstGeom prst="roundRect">
            <a:avLst/>
          </a:prstGeom>
          <a:solidFill>
            <a:srgbClr val="003A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003A5D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9" name="Suorakulmio 336">
            <a:extLst>
              <a:ext uri="{FF2B5EF4-FFF2-40B4-BE49-F238E27FC236}">
                <a16:creationId xmlns:a16="http://schemas.microsoft.com/office/drawing/2014/main" id="{980DBC61-33EC-1E81-AEA6-D7A4B307C7E6}"/>
              </a:ext>
            </a:extLst>
          </p:cNvPr>
          <p:cNvSpPr/>
          <p:nvPr/>
        </p:nvSpPr>
        <p:spPr>
          <a:xfrm>
            <a:off x="9701550" y="1711045"/>
            <a:ext cx="3115039" cy="2626007"/>
          </a:xfrm>
          <a:prstGeom prst="roundRect">
            <a:avLst/>
          </a:prstGeom>
          <a:solidFill>
            <a:srgbClr val="003A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200" b="0" i="0" u="none" strike="noStrike" kern="1200" cap="none" spc="0" normalizeH="0" baseline="0" noProof="0">
              <a:ln>
                <a:noFill/>
              </a:ln>
              <a:solidFill>
                <a:srgbClr val="003A5D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3" name="Tekstiruutu 277">
            <a:extLst>
              <a:ext uri="{FF2B5EF4-FFF2-40B4-BE49-F238E27FC236}">
                <a16:creationId xmlns:a16="http://schemas.microsoft.com/office/drawing/2014/main" id="{18719484-DF05-4229-5A4F-04D59F91FBDD}"/>
              </a:ext>
            </a:extLst>
          </p:cNvPr>
          <p:cNvSpPr txBox="1"/>
          <p:nvPr/>
        </p:nvSpPr>
        <p:spPr>
          <a:xfrm>
            <a:off x="1208364" y="387606"/>
            <a:ext cx="134287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FI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Aptos" panose="020B0004020202020204" pitchFamily="34" charset="0"/>
              </a:rPr>
              <a:t>Tärkeimmät</a:t>
            </a:r>
            <a:r>
              <a:rPr kumimoji="0" lang="en-FI" sz="4000" b="1" i="0" u="none" strike="noStrike" kern="1200" cap="none" spc="0" normalizeH="0" baseline="0" noProof="0" dirty="0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en-FI" sz="4000" b="1" kern="1200" dirty="0" err="1">
                <a:solidFill>
                  <a:srgbClr val="021E2F"/>
                </a:solidFill>
                <a:latin typeface="Aptos" panose="020B0004020202020204" pitchFamily="34" charset="0"/>
              </a:rPr>
              <a:t>asiat</a:t>
            </a:r>
            <a:r>
              <a:rPr lang="en-FI" sz="4000" b="1" kern="1200" dirty="0">
                <a:solidFill>
                  <a:srgbClr val="021E2F"/>
                </a:solidFill>
                <a:latin typeface="Aptos" panose="020B0004020202020204" pitchFamily="34" charset="0"/>
              </a:rPr>
              <a:t> </a:t>
            </a:r>
            <a:r>
              <a:rPr lang="en-FI" sz="4000" b="1" kern="1200" dirty="0" err="1">
                <a:solidFill>
                  <a:srgbClr val="021E2F"/>
                </a:solidFill>
                <a:latin typeface="Aptos" panose="020B0004020202020204" pitchFamily="34" charset="0"/>
              </a:rPr>
              <a:t>oppilaitosyhteistyön</a:t>
            </a:r>
            <a:r>
              <a:rPr lang="en-FI" sz="4000" b="1" kern="1200" dirty="0">
                <a:solidFill>
                  <a:srgbClr val="021E2F"/>
                </a:solidFill>
                <a:latin typeface="Aptos" panose="020B0004020202020204" pitchFamily="34" charset="0"/>
              </a:rPr>
              <a:t> </a:t>
            </a:r>
            <a:r>
              <a:rPr lang="en-FI" sz="4000" b="1" kern="1200" dirty="0" err="1">
                <a:solidFill>
                  <a:srgbClr val="021E2F"/>
                </a:solidFill>
                <a:latin typeface="Aptos" panose="020B0004020202020204" pitchFamily="34" charset="0"/>
              </a:rPr>
              <a:t>tekemiseen</a:t>
            </a:r>
            <a:r>
              <a:rPr lang="en-FI" sz="4000" b="1" kern="1200" dirty="0">
                <a:solidFill>
                  <a:srgbClr val="021E2F"/>
                </a:solidFill>
                <a:latin typeface="Aptos" panose="020B0004020202020204" pitchFamily="34" charset="0"/>
              </a:rPr>
              <a:t> </a:t>
            </a:r>
            <a:r>
              <a:rPr lang="en-FI" sz="2800" b="1" kern="1200" dirty="0" err="1">
                <a:solidFill>
                  <a:srgbClr val="021E2F"/>
                </a:solidFill>
                <a:latin typeface="Aptos" panose="020B0004020202020204" pitchFamily="34" charset="0"/>
              </a:rPr>
              <a:t>asteikolla</a:t>
            </a:r>
            <a:r>
              <a:rPr lang="en-FI" sz="4000" b="1" kern="1200" dirty="0">
                <a:solidFill>
                  <a:srgbClr val="021E2F"/>
                </a:solidFill>
                <a:latin typeface="Aptos" panose="020B0004020202020204" pitchFamily="34" charset="0"/>
              </a:rPr>
              <a:t> </a:t>
            </a:r>
            <a:r>
              <a:rPr lang="en-FI" sz="2800" b="1" kern="1200" dirty="0">
                <a:solidFill>
                  <a:srgbClr val="021E2F"/>
                </a:solidFill>
                <a:latin typeface="Aptos" panose="020B0004020202020204" pitchFamily="34" charset="0"/>
              </a:rPr>
              <a:t>1 = </a:t>
            </a:r>
            <a:r>
              <a:rPr lang="en-FI" sz="2800" b="1" kern="1200" dirty="0" err="1">
                <a:solidFill>
                  <a:srgbClr val="021E2F"/>
                </a:solidFill>
                <a:latin typeface="Aptos" panose="020B0004020202020204" pitchFamily="34" charset="0"/>
              </a:rPr>
              <a:t>ei</a:t>
            </a:r>
            <a:r>
              <a:rPr lang="en-FI" sz="2800" b="1" kern="1200" dirty="0">
                <a:solidFill>
                  <a:srgbClr val="021E2F"/>
                </a:solidFill>
                <a:latin typeface="Aptos" panose="020B0004020202020204" pitchFamily="34" charset="0"/>
              </a:rPr>
              <a:t> </a:t>
            </a:r>
            <a:r>
              <a:rPr lang="en-FI" sz="2800" b="1" kern="1200" dirty="0" err="1">
                <a:solidFill>
                  <a:srgbClr val="021E2F"/>
                </a:solidFill>
                <a:latin typeface="Aptos" panose="020B0004020202020204" pitchFamily="34" charset="0"/>
              </a:rPr>
              <a:t>lainkaan</a:t>
            </a:r>
            <a:r>
              <a:rPr lang="en-FI" sz="2800" b="1" kern="1200" dirty="0">
                <a:solidFill>
                  <a:srgbClr val="021E2F"/>
                </a:solidFill>
                <a:latin typeface="Aptos" panose="020B0004020202020204" pitchFamily="34" charset="0"/>
              </a:rPr>
              <a:t> </a:t>
            </a:r>
            <a:r>
              <a:rPr lang="en-FI" sz="2800" b="1" kern="1200" dirty="0" err="1">
                <a:solidFill>
                  <a:srgbClr val="021E2F"/>
                </a:solidFill>
                <a:latin typeface="Aptos" panose="020B0004020202020204" pitchFamily="34" charset="0"/>
              </a:rPr>
              <a:t>tärkeä</a:t>
            </a:r>
            <a:r>
              <a:rPr lang="en-FI" sz="2800" b="1" kern="1200" dirty="0">
                <a:solidFill>
                  <a:srgbClr val="021E2F"/>
                </a:solidFill>
                <a:latin typeface="Aptos" panose="020B0004020202020204" pitchFamily="34" charset="0"/>
              </a:rPr>
              <a:t> 5 = </a:t>
            </a:r>
            <a:r>
              <a:rPr lang="en-FI" sz="2800" b="1" kern="1200" dirty="0" err="1">
                <a:solidFill>
                  <a:srgbClr val="021E2F"/>
                </a:solidFill>
                <a:latin typeface="Aptos" panose="020B0004020202020204" pitchFamily="34" charset="0"/>
              </a:rPr>
              <a:t>erittäin</a:t>
            </a:r>
            <a:r>
              <a:rPr lang="en-FI" sz="2800" b="1" kern="1200" dirty="0">
                <a:solidFill>
                  <a:srgbClr val="021E2F"/>
                </a:solidFill>
                <a:latin typeface="Aptos" panose="020B0004020202020204" pitchFamily="34" charset="0"/>
              </a:rPr>
              <a:t> </a:t>
            </a:r>
            <a:r>
              <a:rPr lang="en-FI" sz="2800" b="1" kern="1200" dirty="0" err="1">
                <a:solidFill>
                  <a:srgbClr val="021E2F"/>
                </a:solidFill>
                <a:latin typeface="Aptos" panose="020B0004020202020204" pitchFamily="34" charset="0"/>
              </a:rPr>
              <a:t>tärkeä</a:t>
            </a:r>
            <a:endParaRPr kumimoji="0" lang="fi-FI" sz="2800" b="1" i="0" u="none" strike="noStrike" kern="1200" cap="none" spc="0" normalizeH="0" baseline="0" noProof="0" dirty="0">
              <a:ln>
                <a:noFill/>
              </a:ln>
              <a:solidFill>
                <a:srgbClr val="021E2F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9" name="Suorakulmio 336">
            <a:extLst>
              <a:ext uri="{FF2B5EF4-FFF2-40B4-BE49-F238E27FC236}">
                <a16:creationId xmlns:a16="http://schemas.microsoft.com/office/drawing/2014/main" id="{2006ADA2-4591-3929-5968-661B191A2ACE}"/>
              </a:ext>
            </a:extLst>
          </p:cNvPr>
          <p:cNvSpPr/>
          <p:nvPr/>
        </p:nvSpPr>
        <p:spPr>
          <a:xfrm>
            <a:off x="1763000" y="1913800"/>
            <a:ext cx="3623354" cy="2686583"/>
          </a:xfrm>
          <a:prstGeom prst="roundRect">
            <a:avLst/>
          </a:prstGeom>
          <a:solidFill>
            <a:srgbClr val="003A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200" b="0" i="0" u="none" strike="noStrike" kern="1200" cap="none" spc="0" normalizeH="0" baseline="0" noProof="0">
              <a:ln>
                <a:noFill/>
              </a:ln>
              <a:solidFill>
                <a:srgbClr val="003A5D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1" name="Tekstiruutu 299">
            <a:extLst>
              <a:ext uri="{FF2B5EF4-FFF2-40B4-BE49-F238E27FC236}">
                <a16:creationId xmlns:a16="http://schemas.microsoft.com/office/drawing/2014/main" id="{C2677F77-7459-6ABE-35D1-EE12642CCB6E}"/>
              </a:ext>
            </a:extLst>
          </p:cNvPr>
          <p:cNvSpPr txBox="1"/>
          <p:nvPr/>
        </p:nvSpPr>
        <p:spPr>
          <a:xfrm>
            <a:off x="9842044" y="2055562"/>
            <a:ext cx="2460677" cy="1001125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FI" sz="6600" b="1" kern="1200" dirty="0">
                <a:solidFill>
                  <a:srgbClr val="FFFFFF"/>
                </a:solidFill>
                <a:latin typeface="Century Gothic" panose="020B0502020202020204" pitchFamily="34" charset="0"/>
              </a:rPr>
              <a:t>3,6</a:t>
            </a:r>
            <a:endParaRPr kumimoji="0" lang="fi-FI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2" name="Tekstiruutu 300">
            <a:extLst>
              <a:ext uri="{FF2B5EF4-FFF2-40B4-BE49-F238E27FC236}">
                <a16:creationId xmlns:a16="http://schemas.microsoft.com/office/drawing/2014/main" id="{916B1A72-AFBF-7340-4D4A-1FB588791646}"/>
              </a:ext>
            </a:extLst>
          </p:cNvPr>
          <p:cNvSpPr txBox="1"/>
          <p:nvPr/>
        </p:nvSpPr>
        <p:spPr>
          <a:xfrm>
            <a:off x="9763475" y="2882399"/>
            <a:ext cx="2991187" cy="1464231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Henkilöstön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osaamisen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kehittäminen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ja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täydennyskoulutus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srgbClr val="2C1A46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13" name="Tekstiruutu 316">
            <a:extLst>
              <a:ext uri="{FF2B5EF4-FFF2-40B4-BE49-F238E27FC236}">
                <a16:creationId xmlns:a16="http://schemas.microsoft.com/office/drawing/2014/main" id="{40713DE0-B1BB-B81B-FA1B-AFF9B91B7F47}"/>
              </a:ext>
            </a:extLst>
          </p:cNvPr>
          <p:cNvSpPr txBox="1"/>
          <p:nvPr/>
        </p:nvSpPr>
        <p:spPr>
          <a:xfrm>
            <a:off x="6088063" y="2078508"/>
            <a:ext cx="2473377" cy="1035745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FI" sz="6600" b="1" kern="1200" dirty="0">
                <a:solidFill>
                  <a:srgbClr val="FFFFFF"/>
                </a:solidFill>
                <a:latin typeface="Aptos" panose="020B0004020202020204" pitchFamily="34" charset="0"/>
              </a:rPr>
              <a:t>3,8</a:t>
            </a:r>
            <a:endParaRPr kumimoji="0" lang="fi-FI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14" name="Tekstiruutu 317">
            <a:extLst>
              <a:ext uri="{FF2B5EF4-FFF2-40B4-BE49-F238E27FC236}">
                <a16:creationId xmlns:a16="http://schemas.microsoft.com/office/drawing/2014/main" id="{95381F80-D665-A40F-0F07-89563E1E3E30}"/>
              </a:ext>
            </a:extLst>
          </p:cNvPr>
          <p:cNvSpPr txBox="1"/>
          <p:nvPr/>
        </p:nvSpPr>
        <p:spPr>
          <a:xfrm>
            <a:off x="5867053" y="3020402"/>
            <a:ext cx="2747244" cy="1464231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fi-FI" sz="2000" b="1" dirty="0">
                <a:solidFill>
                  <a:srgbClr val="FFFFFF"/>
                </a:solidFill>
                <a:latin typeface="Aptos" panose="020B0004020202020204" pitchFamily="34" charset="0"/>
              </a:rPr>
              <a:t>Y</a:t>
            </a:r>
            <a:r>
              <a:rPr lang="en-FI" sz="2000" b="1" dirty="0" err="1">
                <a:solidFill>
                  <a:srgbClr val="FFFFFF"/>
                </a:solidFill>
                <a:latin typeface="Aptos" panose="020B0004020202020204" pitchFamily="34" charset="0"/>
              </a:rPr>
              <a:t>hteiskuntavastuun</a:t>
            </a:r>
            <a:r>
              <a:rPr lang="en-FI" sz="2000" b="1" dirty="0">
                <a:solidFill>
                  <a:srgbClr val="FFFFFF"/>
                </a:solidFill>
                <a:latin typeface="Aptos" panose="020B0004020202020204" pitchFamily="34" charset="0"/>
              </a:rPr>
              <a:t> </a:t>
            </a:r>
            <a:r>
              <a:rPr lang="en-FI" sz="2000" b="1" dirty="0" err="1">
                <a:solidFill>
                  <a:srgbClr val="FFFFFF"/>
                </a:solidFill>
                <a:latin typeface="Aptos" panose="020B0004020202020204" pitchFamily="34" charset="0"/>
              </a:rPr>
              <a:t>toteuttaminen</a:t>
            </a:r>
            <a:r>
              <a:rPr lang="en-FI" sz="2000" b="1" dirty="0">
                <a:solidFill>
                  <a:srgbClr val="FFFFFF"/>
                </a:solidFill>
                <a:latin typeface="Aptos" panose="020B0004020202020204" pitchFamily="34" charset="0"/>
              </a:rPr>
              <a:t> </a:t>
            </a:r>
            <a:r>
              <a:rPr lang="en-FI" sz="2000" b="1" dirty="0" err="1">
                <a:solidFill>
                  <a:srgbClr val="FFFFFF"/>
                </a:solidFill>
                <a:latin typeface="Aptos" panose="020B0004020202020204" pitchFamily="34" charset="0"/>
              </a:rPr>
              <a:t>ja</a:t>
            </a:r>
            <a:r>
              <a:rPr lang="en-FI" sz="2000" b="1" dirty="0">
                <a:solidFill>
                  <a:srgbClr val="FFFFFF"/>
                </a:solidFill>
                <a:latin typeface="Aptos" panose="020B0004020202020204" pitchFamily="34" charset="0"/>
              </a:rPr>
              <a:t> </a:t>
            </a:r>
            <a:r>
              <a:rPr lang="en-FI" sz="2000" b="1" dirty="0" err="1">
                <a:solidFill>
                  <a:srgbClr val="FFFFFF"/>
                </a:solidFill>
                <a:latin typeface="Aptos" panose="020B0004020202020204" pitchFamily="34" charset="0"/>
              </a:rPr>
              <a:t>työllistymisen</a:t>
            </a:r>
            <a:r>
              <a:rPr lang="en-FI" sz="2000" b="1" dirty="0">
                <a:solidFill>
                  <a:srgbClr val="FFFFFF"/>
                </a:solidFill>
                <a:latin typeface="Aptos" panose="020B0004020202020204" pitchFamily="34" charset="0"/>
              </a:rPr>
              <a:t> </a:t>
            </a:r>
            <a:r>
              <a:rPr lang="en-FI" sz="2000" b="1" dirty="0" err="1">
                <a:solidFill>
                  <a:srgbClr val="FFFFFF"/>
                </a:solidFill>
                <a:latin typeface="Aptos" panose="020B0004020202020204" pitchFamily="34" charset="0"/>
              </a:rPr>
              <a:t>tukeminen</a:t>
            </a:r>
            <a:endParaRPr lang="fi-FI" sz="2000" b="1" dirty="0">
              <a:solidFill>
                <a:srgbClr val="2C1A46"/>
              </a:solidFill>
              <a:latin typeface="Aptos" panose="020B0004020202020204" pitchFamily="34" charset="0"/>
            </a:endParaRPr>
          </a:p>
        </p:txBody>
      </p:sp>
      <p:sp>
        <p:nvSpPr>
          <p:cNvPr id="15" name="Tekstiruutu 350">
            <a:extLst>
              <a:ext uri="{FF2B5EF4-FFF2-40B4-BE49-F238E27FC236}">
                <a16:creationId xmlns:a16="http://schemas.microsoft.com/office/drawing/2014/main" id="{C3399054-F511-A150-135C-1AB7918C55CB}"/>
              </a:ext>
            </a:extLst>
          </p:cNvPr>
          <p:cNvSpPr txBox="1"/>
          <p:nvPr/>
        </p:nvSpPr>
        <p:spPr>
          <a:xfrm>
            <a:off x="2163183" y="2280037"/>
            <a:ext cx="2460677" cy="1035745"/>
          </a:xfrm>
          <a:prstGeom prst="roundRect">
            <a:avLst/>
          </a:prstGeom>
          <a:solidFill>
            <a:srgbClr val="003A5D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ct val="80000"/>
              </a:lnSpc>
              <a:defRPr/>
            </a:pPr>
            <a:r>
              <a:rPr lang="en-FI" sz="6600" b="1" dirty="0">
                <a:solidFill>
                  <a:srgbClr val="FFFFFF"/>
                </a:solidFill>
                <a:latin typeface="Aptos" panose="020B0004020202020204" pitchFamily="34" charset="0"/>
              </a:rPr>
              <a:t>4,3</a:t>
            </a:r>
            <a:endParaRPr lang="fi-FI" sz="4800" b="1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16" name="Tekstiruutu 351">
            <a:extLst>
              <a:ext uri="{FF2B5EF4-FFF2-40B4-BE49-F238E27FC236}">
                <a16:creationId xmlns:a16="http://schemas.microsoft.com/office/drawing/2014/main" id="{97C3FC37-28C5-5A34-6015-C127EE41E8A3}"/>
              </a:ext>
            </a:extLst>
          </p:cNvPr>
          <p:cNvSpPr txBox="1"/>
          <p:nvPr/>
        </p:nvSpPr>
        <p:spPr>
          <a:xfrm>
            <a:off x="2011380" y="3200549"/>
            <a:ext cx="2944720" cy="1123712"/>
          </a:xfrm>
          <a:prstGeom prst="roundRect">
            <a:avLst/>
          </a:prstGeom>
          <a:solidFill>
            <a:srgbClr val="003A5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Osaavan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työvoiman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saatavuuden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varmistaminen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srgbClr val="2C1A46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17" name="Tekstiruutu 367">
            <a:extLst>
              <a:ext uri="{FF2B5EF4-FFF2-40B4-BE49-F238E27FC236}">
                <a16:creationId xmlns:a16="http://schemas.microsoft.com/office/drawing/2014/main" id="{33A1E3AE-1FA7-ACFF-7E92-9888C9BA1A0D}"/>
              </a:ext>
            </a:extLst>
          </p:cNvPr>
          <p:cNvSpPr txBox="1"/>
          <p:nvPr/>
        </p:nvSpPr>
        <p:spPr>
          <a:xfrm>
            <a:off x="5297253" y="5154112"/>
            <a:ext cx="2473377" cy="1001125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6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rPr>
              <a:t>84</a:t>
            </a:r>
            <a:r>
              <a:rPr kumimoji="0" lang="fi-FI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rPr>
              <a:t>%</a:t>
            </a:r>
            <a:endParaRPr kumimoji="0" lang="fi-FI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8" name="Tekstiruutu 368">
            <a:extLst>
              <a:ext uri="{FF2B5EF4-FFF2-40B4-BE49-F238E27FC236}">
                <a16:creationId xmlns:a16="http://schemas.microsoft.com/office/drawing/2014/main" id="{9B6BB556-E4C0-A814-F4D9-2F9B0A20CA0D}"/>
              </a:ext>
            </a:extLst>
          </p:cNvPr>
          <p:cNvSpPr txBox="1"/>
          <p:nvPr/>
        </p:nvSpPr>
        <p:spPr>
          <a:xfrm>
            <a:off x="4956100" y="5953687"/>
            <a:ext cx="3287260" cy="2009061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</a:rPr>
              <a:t>Osaavan työvoiman saatavuuden turvaaminen voisi vastaajien mukaan parhaiten vahvistaa paikallista ja alueellista elinvoimaa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C1A46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6" name="Tekstiruutu 277">
            <a:extLst>
              <a:ext uri="{FF2B5EF4-FFF2-40B4-BE49-F238E27FC236}">
                <a16:creationId xmlns:a16="http://schemas.microsoft.com/office/drawing/2014/main" id="{7688782F-8DD8-DEBF-5500-5A9B00C07207}"/>
              </a:ext>
            </a:extLst>
          </p:cNvPr>
          <p:cNvSpPr txBox="1"/>
          <p:nvPr/>
        </p:nvSpPr>
        <p:spPr>
          <a:xfrm>
            <a:off x="1763000" y="5333318"/>
            <a:ext cx="134287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FI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Century Gothic" panose="020B0502020202020204" pitchFamily="34" charset="0"/>
              </a:rPr>
              <a:t>Vähiten</a:t>
            </a:r>
            <a:r>
              <a:rPr kumimoji="0" lang="en-FI" sz="4000" b="1" i="0" u="none" strike="noStrike" kern="1200" cap="none" spc="0" normalizeH="0" baseline="0" noProof="0" dirty="0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kumimoji="0" lang="en-FI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Century Gothic" panose="020B0502020202020204" pitchFamily="34" charset="0"/>
              </a:rPr>
              <a:t>tärkeät</a:t>
            </a:r>
            <a:r>
              <a:rPr kumimoji="0" lang="en-FI" sz="4000" b="1" i="0" u="none" strike="noStrike" kern="1200" cap="none" spc="0" normalizeH="0" baseline="0" noProof="0" dirty="0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kumimoji="0" lang="en-FI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Century Gothic" panose="020B0502020202020204" pitchFamily="34" charset="0"/>
              </a:rPr>
              <a:t>asiat</a:t>
            </a:r>
            <a:r>
              <a:rPr kumimoji="0" lang="en-FI" sz="4000" b="1" i="0" u="none" strike="noStrike" kern="1200" cap="none" spc="0" normalizeH="0" baseline="0" noProof="0" dirty="0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kumimoji="0" lang="en-FI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Century Gothic" panose="020B0502020202020204" pitchFamily="34" charset="0"/>
              </a:rPr>
              <a:t>yhteistyön</a:t>
            </a:r>
            <a:r>
              <a:rPr kumimoji="0" lang="en-FI" sz="4000" b="1" i="0" u="none" strike="noStrike" kern="1200" cap="none" spc="0" normalizeH="0" baseline="0" noProof="0" dirty="0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kumimoji="0" lang="en-FI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21E2F"/>
                </a:solidFill>
                <a:effectLst/>
                <a:uLnTx/>
                <a:uFillTx/>
                <a:latin typeface="Century Gothic" panose="020B0502020202020204" pitchFamily="34" charset="0"/>
              </a:rPr>
              <a:t>tekemisessä</a:t>
            </a:r>
            <a:endParaRPr kumimoji="0" lang="fi-FI" sz="2800" b="1" i="0" u="none" strike="noStrike" kern="1200" cap="none" spc="0" normalizeH="0" baseline="0" noProof="0" dirty="0">
              <a:ln>
                <a:noFill/>
              </a:ln>
              <a:solidFill>
                <a:srgbClr val="021E2F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7" name="Suorakulmio 336">
            <a:extLst>
              <a:ext uri="{FF2B5EF4-FFF2-40B4-BE49-F238E27FC236}">
                <a16:creationId xmlns:a16="http://schemas.microsoft.com/office/drawing/2014/main" id="{078968F4-AB3A-F0C4-1990-212C42A95001}"/>
              </a:ext>
            </a:extLst>
          </p:cNvPr>
          <p:cNvSpPr/>
          <p:nvPr/>
        </p:nvSpPr>
        <p:spPr>
          <a:xfrm>
            <a:off x="2092796" y="6229460"/>
            <a:ext cx="3070766" cy="2626007"/>
          </a:xfrm>
          <a:prstGeom prst="roundRect">
            <a:avLst/>
          </a:prstGeom>
          <a:solidFill>
            <a:srgbClr val="003A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200" b="0" i="0" u="none" strike="noStrike" kern="1200" cap="none" spc="0" normalizeH="0" baseline="0" noProof="0">
              <a:ln>
                <a:noFill/>
              </a:ln>
              <a:solidFill>
                <a:srgbClr val="003A5D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8" name="Suorakulmio 336">
            <a:extLst>
              <a:ext uri="{FF2B5EF4-FFF2-40B4-BE49-F238E27FC236}">
                <a16:creationId xmlns:a16="http://schemas.microsoft.com/office/drawing/2014/main" id="{188119B6-78F5-821C-41A9-ACB8A36244C5}"/>
              </a:ext>
            </a:extLst>
          </p:cNvPr>
          <p:cNvSpPr/>
          <p:nvPr/>
        </p:nvSpPr>
        <p:spPr>
          <a:xfrm>
            <a:off x="5936826" y="6212407"/>
            <a:ext cx="3070766" cy="2626007"/>
          </a:xfrm>
          <a:prstGeom prst="roundRect">
            <a:avLst/>
          </a:prstGeom>
          <a:solidFill>
            <a:srgbClr val="003A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200" b="0" i="0" u="none" strike="noStrike" kern="1200" cap="none" spc="0" normalizeH="0" baseline="0" noProof="0">
              <a:ln>
                <a:noFill/>
              </a:ln>
              <a:solidFill>
                <a:srgbClr val="003A5D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0" name="Suorakulmio 336">
            <a:extLst>
              <a:ext uri="{FF2B5EF4-FFF2-40B4-BE49-F238E27FC236}">
                <a16:creationId xmlns:a16="http://schemas.microsoft.com/office/drawing/2014/main" id="{A5975761-68CA-9A47-425C-AF04CC88039B}"/>
              </a:ext>
            </a:extLst>
          </p:cNvPr>
          <p:cNvSpPr/>
          <p:nvPr/>
        </p:nvSpPr>
        <p:spPr>
          <a:xfrm>
            <a:off x="9701551" y="6229460"/>
            <a:ext cx="3070766" cy="2626007"/>
          </a:xfrm>
          <a:prstGeom prst="roundRect">
            <a:avLst/>
          </a:prstGeom>
          <a:solidFill>
            <a:srgbClr val="003A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200" b="0" i="0" u="none" strike="noStrike" kern="1200" cap="none" spc="0" normalizeH="0" baseline="0" noProof="0">
              <a:ln>
                <a:noFill/>
              </a:ln>
              <a:solidFill>
                <a:srgbClr val="003A5D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22" name="Tekstiruutu 351">
            <a:extLst>
              <a:ext uri="{FF2B5EF4-FFF2-40B4-BE49-F238E27FC236}">
                <a16:creationId xmlns:a16="http://schemas.microsoft.com/office/drawing/2014/main" id="{8CF9AC64-F2B5-13C5-76A3-5D161A886993}"/>
              </a:ext>
            </a:extLst>
          </p:cNvPr>
          <p:cNvSpPr txBox="1"/>
          <p:nvPr/>
        </p:nvSpPr>
        <p:spPr>
          <a:xfrm>
            <a:off x="2011438" y="7548539"/>
            <a:ext cx="3174430" cy="783193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Kansainvälisten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osaajien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tavoittaminen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srgbClr val="2C1A46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23" name="Tekstiruutu 351">
            <a:extLst>
              <a:ext uri="{FF2B5EF4-FFF2-40B4-BE49-F238E27FC236}">
                <a16:creationId xmlns:a16="http://schemas.microsoft.com/office/drawing/2014/main" id="{99853BF5-C486-0E7E-9DE3-3883B869ADCD}"/>
              </a:ext>
            </a:extLst>
          </p:cNvPr>
          <p:cNvSpPr txBox="1"/>
          <p:nvPr/>
        </p:nvSpPr>
        <p:spPr>
          <a:xfrm>
            <a:off x="5935596" y="7403666"/>
            <a:ext cx="2944720" cy="1464231"/>
          </a:xfrm>
          <a:prstGeom prst="roundRect">
            <a:avLst/>
          </a:prstGeom>
          <a:solidFill>
            <a:srgbClr val="003A5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Palveluiden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tai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tuotannon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uudistamisen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edistäminen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24" name="Tekstiruutu 351">
            <a:extLst>
              <a:ext uri="{FF2B5EF4-FFF2-40B4-BE49-F238E27FC236}">
                <a16:creationId xmlns:a16="http://schemas.microsoft.com/office/drawing/2014/main" id="{956AC796-B79B-B916-05C3-B1C3140E0894}"/>
              </a:ext>
            </a:extLst>
          </p:cNvPr>
          <p:cNvSpPr txBox="1"/>
          <p:nvPr/>
        </p:nvSpPr>
        <p:spPr>
          <a:xfrm>
            <a:off x="9652350" y="7542463"/>
            <a:ext cx="2944720" cy="1123712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Työyhteisön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monimuotoisuuden</a:t>
            </a:r>
            <a:r>
              <a:rPr kumimoji="0" lang="en-FI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kumimoji="0" lang="en-FI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</a:rPr>
              <a:t>edistäminen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srgbClr val="2C1A46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27" name="Tekstiruutu 350">
            <a:extLst>
              <a:ext uri="{FF2B5EF4-FFF2-40B4-BE49-F238E27FC236}">
                <a16:creationId xmlns:a16="http://schemas.microsoft.com/office/drawing/2014/main" id="{61F27A43-17A6-4A95-AAF5-A9F3AA396D08}"/>
              </a:ext>
            </a:extLst>
          </p:cNvPr>
          <p:cNvSpPr txBox="1"/>
          <p:nvPr/>
        </p:nvSpPr>
        <p:spPr>
          <a:xfrm>
            <a:off x="2163456" y="6440754"/>
            <a:ext cx="2795786" cy="1035745"/>
          </a:xfrm>
          <a:prstGeom prst="roundRect">
            <a:avLst/>
          </a:prstGeom>
          <a:solidFill>
            <a:srgbClr val="003A5D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ct val="80000"/>
              </a:lnSpc>
              <a:defRPr/>
            </a:pPr>
            <a:r>
              <a:rPr lang="en-FI" sz="6600" b="1" dirty="0">
                <a:solidFill>
                  <a:srgbClr val="FFFFFF"/>
                </a:solidFill>
                <a:latin typeface="Aptos" panose="020B0004020202020204" pitchFamily="34" charset="0"/>
              </a:rPr>
              <a:t>2,6</a:t>
            </a:r>
            <a:endParaRPr lang="fi-FI" sz="4800" b="1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28" name="Tekstiruutu 350">
            <a:extLst>
              <a:ext uri="{FF2B5EF4-FFF2-40B4-BE49-F238E27FC236}">
                <a16:creationId xmlns:a16="http://schemas.microsoft.com/office/drawing/2014/main" id="{AD88F4EB-F4B3-DBDF-FDC6-FF9D0E0A22E0}"/>
              </a:ext>
            </a:extLst>
          </p:cNvPr>
          <p:cNvSpPr txBox="1"/>
          <p:nvPr/>
        </p:nvSpPr>
        <p:spPr>
          <a:xfrm>
            <a:off x="6193300" y="6501413"/>
            <a:ext cx="2460677" cy="1035745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80000"/>
              </a:lnSpc>
              <a:defRPr/>
            </a:pPr>
            <a:r>
              <a:rPr lang="en-FI" sz="6600" b="1" dirty="0">
                <a:solidFill>
                  <a:srgbClr val="FFFFFF"/>
                </a:solidFill>
                <a:latin typeface="Aptos" panose="020B0004020202020204" pitchFamily="34" charset="0"/>
              </a:rPr>
              <a:t>3,1</a:t>
            </a:r>
            <a:endParaRPr lang="fi-FI" sz="4800" b="1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29" name="Tekstiruutu 350">
            <a:extLst>
              <a:ext uri="{FF2B5EF4-FFF2-40B4-BE49-F238E27FC236}">
                <a16:creationId xmlns:a16="http://schemas.microsoft.com/office/drawing/2014/main" id="{C709FB3C-6914-ABF2-E385-4CEA2CA376F0}"/>
              </a:ext>
            </a:extLst>
          </p:cNvPr>
          <p:cNvSpPr txBox="1"/>
          <p:nvPr/>
        </p:nvSpPr>
        <p:spPr>
          <a:xfrm>
            <a:off x="9805665" y="6511705"/>
            <a:ext cx="2460677" cy="1035745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80000"/>
              </a:lnSpc>
              <a:defRPr/>
            </a:pPr>
            <a:r>
              <a:rPr lang="en-FI" sz="6600" b="1" dirty="0">
                <a:solidFill>
                  <a:srgbClr val="FFFFFF"/>
                </a:solidFill>
                <a:latin typeface="Aptos" panose="020B0004020202020204" pitchFamily="34" charset="0"/>
              </a:rPr>
              <a:t>3,1</a:t>
            </a:r>
            <a:endParaRPr lang="fi-FI" sz="4800" b="1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142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ACCAF-EEEC-135D-E997-65DB1AD4C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D207C56F-E233-8530-9034-05D4DB26F1A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84250" y="854075"/>
            <a:ext cx="13241416" cy="2692147"/>
          </a:xfrm>
        </p:spPr>
        <p:txBody>
          <a:bodyPr/>
          <a:lstStyle/>
          <a:p>
            <a:r>
              <a:rPr lang="fi-FI" sz="6000" dirty="0"/>
              <a:t>Jakaumat</a:t>
            </a:r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BFFA96A1-5C75-6B77-C7B1-7B2F10D9E11B}"/>
              </a:ext>
            </a:extLst>
          </p:cNvPr>
          <p:cNvGrpSpPr/>
          <p:nvPr/>
        </p:nvGrpSpPr>
        <p:grpSpPr>
          <a:xfrm>
            <a:off x="801782" y="2001336"/>
            <a:ext cx="12839297" cy="7821638"/>
            <a:chOff x="801782" y="2540980"/>
            <a:chExt cx="12839297" cy="7821638"/>
          </a:xfrm>
        </p:grpSpPr>
        <p:pic>
          <p:nvPicPr>
            <p:cNvPr id="4" name="Kuva 3">
              <a:extLst>
                <a:ext uri="{FF2B5EF4-FFF2-40B4-BE49-F238E27FC236}">
                  <a16:creationId xmlns:a16="http://schemas.microsoft.com/office/drawing/2014/main" id="{7462B2C7-152A-38AD-2CB6-8C5EBA23D2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30313" y="3827903"/>
              <a:ext cx="12385883" cy="6534715"/>
            </a:xfrm>
            <a:prstGeom prst="rect">
              <a:avLst/>
            </a:prstGeom>
          </p:spPr>
        </p:pic>
        <p:pic>
          <p:nvPicPr>
            <p:cNvPr id="5" name="Object 2">
              <a:extLst>
                <a:ext uri="{FF2B5EF4-FFF2-40B4-BE49-F238E27FC236}">
                  <a16:creationId xmlns:a16="http://schemas.microsoft.com/office/drawing/2014/main" id="{AE5AF8AC-6A79-87BD-F2F6-A5DECD7258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rcRect b="85879"/>
            <a:stretch>
              <a:fillRect/>
            </a:stretch>
          </p:blipFill>
          <p:spPr>
            <a:xfrm>
              <a:off x="801782" y="2540980"/>
              <a:ext cx="12839297" cy="1161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08317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TEKA">
      <a:dk1>
        <a:srgbClr val="003A5D"/>
      </a:dk1>
      <a:lt1>
        <a:srgbClr val="B0A69E"/>
      </a:lt1>
      <a:dk2>
        <a:srgbClr val="F0EB6B"/>
      </a:dk2>
      <a:lt2>
        <a:srgbClr val="DECCB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ECC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42e649a-c408-4687-a930-34aecd3b29e6}" enabled="0" method="" siteId="{342e649a-c408-4687-a930-34aecd3b29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2177</TotalTime>
  <Words>1989</Words>
  <Application>Microsoft Office PowerPoint</Application>
  <PresentationFormat>Mukautettu</PresentationFormat>
  <Paragraphs>372</Paragraphs>
  <Slides>22</Slides>
  <Notes>3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3" baseType="lpstr"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Aarnio Sari</dc:creator>
  <cp:lastModifiedBy>Aarnio Sari</cp:lastModifiedBy>
  <cp:revision>51</cp:revision>
  <dcterms:created xsi:type="dcterms:W3CDTF">2025-12-12T10:33:16Z</dcterms:created>
  <dcterms:modified xsi:type="dcterms:W3CDTF">2026-05-26T10:02:23Z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Adobe InDesign 21.0 (Macintosh)</vt:lpwstr>
  </property>
  <property fmtid="{D5CDD505-2E9C-101B-9397-08002B2CF9AE}" pid="4" name="LastSaved">
    <vt:filetime>2025-12-12T00:00:00Z</vt:filetime>
  </property>
  <property fmtid="{D5CDD505-2E9C-101B-9397-08002B2CF9AE}" pid="5" name="Producer">
    <vt:lpwstr>Adobe PDF Library 18.0</vt:lpwstr>
  </property>
</Properties>
</file>